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handoutMasterIdLst>
    <p:handoutMasterId r:id="rId38"/>
  </p:handoutMasterIdLst>
  <p:sldIdLst>
    <p:sldId id="256" r:id="rId2"/>
    <p:sldId id="345" r:id="rId3"/>
    <p:sldId id="332" r:id="rId4"/>
    <p:sldId id="266" r:id="rId5"/>
    <p:sldId id="344" r:id="rId6"/>
    <p:sldId id="259" r:id="rId7"/>
    <p:sldId id="261" r:id="rId8"/>
    <p:sldId id="342" r:id="rId9"/>
    <p:sldId id="262" r:id="rId10"/>
    <p:sldId id="263" r:id="rId11"/>
    <p:sldId id="264" r:id="rId12"/>
    <p:sldId id="265" r:id="rId13"/>
    <p:sldId id="311" r:id="rId14"/>
    <p:sldId id="312" r:id="rId15"/>
    <p:sldId id="289" r:id="rId16"/>
    <p:sldId id="343" r:id="rId17"/>
    <p:sldId id="269" r:id="rId18"/>
    <p:sldId id="346" r:id="rId19"/>
    <p:sldId id="347" r:id="rId20"/>
    <p:sldId id="316" r:id="rId21"/>
    <p:sldId id="272" r:id="rId22"/>
    <p:sldId id="340" r:id="rId23"/>
    <p:sldId id="284" r:id="rId24"/>
    <p:sldId id="309" r:id="rId25"/>
    <p:sldId id="333" r:id="rId26"/>
    <p:sldId id="310" r:id="rId27"/>
    <p:sldId id="339" r:id="rId28"/>
    <p:sldId id="282" r:id="rId29"/>
    <p:sldId id="334" r:id="rId30"/>
    <p:sldId id="335" r:id="rId31"/>
    <p:sldId id="290" r:id="rId32"/>
    <p:sldId id="303" r:id="rId33"/>
    <p:sldId id="305" r:id="rId34"/>
    <p:sldId id="330" r:id="rId35"/>
    <p:sldId id="331" r:id="rId36"/>
  </p:sldIdLst>
  <p:sldSz cx="9144000" cy="6858000" type="screen4x3"/>
  <p:notesSz cx="7077075" cy="9363075"/>
  <p:custDataLst>
    <p:tags r:id="rId39"/>
  </p:custDataLst>
  <p:defaultTextStyle>
    <a:defPPr>
      <a:defRPr lang="en-US"/>
    </a:defPPr>
    <a:lvl1pPr algn="l" rtl="0" eaLnBrk="0" fontAlgn="base" hangingPunct="0">
      <a:spcBef>
        <a:spcPct val="0"/>
      </a:spcBef>
      <a:spcAft>
        <a:spcPct val="0"/>
      </a:spcAft>
      <a:defRPr sz="2400" kern="1200">
        <a:solidFill>
          <a:schemeClr val="bg1"/>
        </a:solidFill>
        <a:latin typeface="AGaramond" pitchFamily="18" charset="0"/>
        <a:ea typeface="+mn-ea"/>
        <a:cs typeface="+mn-cs"/>
      </a:defRPr>
    </a:lvl1pPr>
    <a:lvl2pPr marL="457200" algn="l" rtl="0" eaLnBrk="0" fontAlgn="base" hangingPunct="0">
      <a:spcBef>
        <a:spcPct val="0"/>
      </a:spcBef>
      <a:spcAft>
        <a:spcPct val="0"/>
      </a:spcAft>
      <a:defRPr sz="2400" kern="1200">
        <a:solidFill>
          <a:schemeClr val="bg1"/>
        </a:solidFill>
        <a:latin typeface="AGaramond" pitchFamily="18" charset="0"/>
        <a:ea typeface="+mn-ea"/>
        <a:cs typeface="+mn-cs"/>
      </a:defRPr>
    </a:lvl2pPr>
    <a:lvl3pPr marL="914400" algn="l" rtl="0" eaLnBrk="0" fontAlgn="base" hangingPunct="0">
      <a:spcBef>
        <a:spcPct val="0"/>
      </a:spcBef>
      <a:spcAft>
        <a:spcPct val="0"/>
      </a:spcAft>
      <a:defRPr sz="2400" kern="1200">
        <a:solidFill>
          <a:schemeClr val="bg1"/>
        </a:solidFill>
        <a:latin typeface="AGaramond" pitchFamily="18" charset="0"/>
        <a:ea typeface="+mn-ea"/>
        <a:cs typeface="+mn-cs"/>
      </a:defRPr>
    </a:lvl3pPr>
    <a:lvl4pPr marL="1371600" algn="l" rtl="0" eaLnBrk="0" fontAlgn="base" hangingPunct="0">
      <a:spcBef>
        <a:spcPct val="0"/>
      </a:spcBef>
      <a:spcAft>
        <a:spcPct val="0"/>
      </a:spcAft>
      <a:defRPr sz="2400" kern="1200">
        <a:solidFill>
          <a:schemeClr val="bg1"/>
        </a:solidFill>
        <a:latin typeface="AGaramond" pitchFamily="18" charset="0"/>
        <a:ea typeface="+mn-ea"/>
        <a:cs typeface="+mn-cs"/>
      </a:defRPr>
    </a:lvl4pPr>
    <a:lvl5pPr marL="1828800" algn="l" rtl="0" eaLnBrk="0" fontAlgn="base" hangingPunct="0">
      <a:spcBef>
        <a:spcPct val="0"/>
      </a:spcBef>
      <a:spcAft>
        <a:spcPct val="0"/>
      </a:spcAft>
      <a:defRPr sz="2400" kern="1200">
        <a:solidFill>
          <a:schemeClr val="bg1"/>
        </a:solidFill>
        <a:latin typeface="AGaramond" pitchFamily="18" charset="0"/>
        <a:ea typeface="+mn-ea"/>
        <a:cs typeface="+mn-cs"/>
      </a:defRPr>
    </a:lvl5pPr>
    <a:lvl6pPr marL="2286000" algn="l" defTabSz="914400" rtl="0" eaLnBrk="1" latinLnBrk="0" hangingPunct="1">
      <a:defRPr sz="2400" kern="1200">
        <a:solidFill>
          <a:schemeClr val="bg1"/>
        </a:solidFill>
        <a:latin typeface="AGaramond" pitchFamily="18" charset="0"/>
        <a:ea typeface="+mn-ea"/>
        <a:cs typeface="+mn-cs"/>
      </a:defRPr>
    </a:lvl6pPr>
    <a:lvl7pPr marL="2743200" algn="l" defTabSz="914400" rtl="0" eaLnBrk="1" latinLnBrk="0" hangingPunct="1">
      <a:defRPr sz="2400" kern="1200">
        <a:solidFill>
          <a:schemeClr val="bg1"/>
        </a:solidFill>
        <a:latin typeface="AGaramond" pitchFamily="18" charset="0"/>
        <a:ea typeface="+mn-ea"/>
        <a:cs typeface="+mn-cs"/>
      </a:defRPr>
    </a:lvl7pPr>
    <a:lvl8pPr marL="3200400" algn="l" defTabSz="914400" rtl="0" eaLnBrk="1" latinLnBrk="0" hangingPunct="1">
      <a:defRPr sz="2400" kern="1200">
        <a:solidFill>
          <a:schemeClr val="bg1"/>
        </a:solidFill>
        <a:latin typeface="AGaramond" pitchFamily="18" charset="0"/>
        <a:ea typeface="+mn-ea"/>
        <a:cs typeface="+mn-cs"/>
      </a:defRPr>
    </a:lvl8pPr>
    <a:lvl9pPr marL="3657600" algn="l" defTabSz="914400" rtl="0" eaLnBrk="1" latinLnBrk="0" hangingPunct="1">
      <a:defRPr sz="2400" kern="1200">
        <a:solidFill>
          <a:schemeClr val="bg1"/>
        </a:solidFill>
        <a:latin typeface="A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66"/>
    <a:srgbClr val="FFFFCC"/>
    <a:srgbClr val="A50021"/>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5368" autoAdjust="0"/>
    <p:restoredTop sz="91304" autoAdjust="0"/>
  </p:normalViewPr>
  <p:slideViewPr>
    <p:cSldViewPr>
      <p:cViewPr>
        <p:scale>
          <a:sx n="95" d="100"/>
          <a:sy n="95" d="100"/>
        </p:scale>
        <p:origin x="264" y="26"/>
      </p:cViewPr>
      <p:guideLst>
        <p:guide orient="horz" pos="2160"/>
        <p:guide pos="2880"/>
      </p:guideLst>
    </p:cSldViewPr>
  </p:slideViewPr>
  <p:outlineViewPr>
    <p:cViewPr>
      <p:scale>
        <a:sx n="33" d="100"/>
        <a:sy n="33" d="100"/>
      </p:scale>
      <p:origin x="0" y="7932"/>
    </p:cViewPr>
  </p:outlineViewPr>
  <p:notesTextViewPr>
    <p:cViewPr>
      <p:scale>
        <a:sx n="100" d="100"/>
        <a:sy n="100" d="100"/>
      </p:scale>
      <p:origin x="0" y="0"/>
    </p:cViewPr>
  </p:notesTextViewPr>
  <p:sorterViewPr>
    <p:cViewPr>
      <p:scale>
        <a:sx n="100" d="100"/>
        <a:sy n="100" d="100"/>
      </p:scale>
      <p:origin x="0" y="127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1"/>
            <a:ext cx="3067040" cy="467534"/>
          </a:xfrm>
          <a:prstGeom prst="rect">
            <a:avLst/>
          </a:prstGeom>
          <a:noFill/>
          <a:ln w="12700">
            <a:noFill/>
            <a:miter lim="800000"/>
            <a:headEnd type="none" w="sm" len="sm"/>
            <a:tailEnd type="none" w="sm" len="sm"/>
          </a:ln>
          <a:effectLst/>
        </p:spPr>
        <p:txBody>
          <a:bodyPr vert="horz" wrap="square" lIns="91598" tIns="45799" rIns="91598" bIns="45799" numCol="1" anchor="t" anchorCtr="0" compatLnSpc="1">
            <a:prstTxWarp prst="textNoShape">
              <a:avLst/>
            </a:prstTxWarp>
          </a:bodyPr>
          <a:lstStyle>
            <a:lvl1pPr defTabSz="916150">
              <a:defRPr sz="1200"/>
            </a:lvl1pPr>
          </a:lstStyle>
          <a:p>
            <a:pPr>
              <a:defRPr/>
            </a:pPr>
            <a:endParaRPr lang="en-US"/>
          </a:p>
        </p:txBody>
      </p:sp>
      <p:sp>
        <p:nvSpPr>
          <p:cNvPr id="37891" name="Rectangle 3"/>
          <p:cNvSpPr>
            <a:spLocks noGrp="1" noChangeArrowheads="1"/>
          </p:cNvSpPr>
          <p:nvPr>
            <p:ph type="dt" sz="quarter" idx="1"/>
          </p:nvPr>
        </p:nvSpPr>
        <p:spPr bwMode="auto">
          <a:xfrm>
            <a:off x="4010037" y="1"/>
            <a:ext cx="3067039" cy="467534"/>
          </a:xfrm>
          <a:prstGeom prst="rect">
            <a:avLst/>
          </a:prstGeom>
          <a:noFill/>
          <a:ln w="12700">
            <a:noFill/>
            <a:miter lim="800000"/>
            <a:headEnd type="none" w="sm" len="sm"/>
            <a:tailEnd type="none" w="sm" len="sm"/>
          </a:ln>
          <a:effectLst/>
        </p:spPr>
        <p:txBody>
          <a:bodyPr vert="horz" wrap="square" lIns="91598" tIns="45799" rIns="91598" bIns="45799" numCol="1" anchor="t" anchorCtr="0" compatLnSpc="1">
            <a:prstTxWarp prst="textNoShape">
              <a:avLst/>
            </a:prstTxWarp>
          </a:bodyPr>
          <a:lstStyle>
            <a:lvl1pPr algn="r" defTabSz="916150">
              <a:defRPr sz="1200"/>
            </a:lvl1pPr>
          </a:lstStyle>
          <a:p>
            <a:pPr>
              <a:defRPr/>
            </a:pPr>
            <a:endParaRPr lang="en-US"/>
          </a:p>
        </p:txBody>
      </p:sp>
      <p:sp>
        <p:nvSpPr>
          <p:cNvPr id="37892" name="Rectangle 4"/>
          <p:cNvSpPr>
            <a:spLocks noGrp="1" noChangeArrowheads="1"/>
          </p:cNvSpPr>
          <p:nvPr>
            <p:ph type="ftr" sz="quarter" idx="2"/>
          </p:nvPr>
        </p:nvSpPr>
        <p:spPr bwMode="auto">
          <a:xfrm>
            <a:off x="0" y="8895541"/>
            <a:ext cx="3067040" cy="467534"/>
          </a:xfrm>
          <a:prstGeom prst="rect">
            <a:avLst/>
          </a:prstGeom>
          <a:noFill/>
          <a:ln w="12700">
            <a:noFill/>
            <a:miter lim="800000"/>
            <a:headEnd type="none" w="sm" len="sm"/>
            <a:tailEnd type="none" w="sm" len="sm"/>
          </a:ln>
          <a:effectLst/>
        </p:spPr>
        <p:txBody>
          <a:bodyPr vert="horz" wrap="square" lIns="91598" tIns="45799" rIns="91598" bIns="45799" numCol="1" anchor="b" anchorCtr="0" compatLnSpc="1">
            <a:prstTxWarp prst="textNoShape">
              <a:avLst/>
            </a:prstTxWarp>
          </a:bodyPr>
          <a:lstStyle>
            <a:lvl1pPr defTabSz="916150">
              <a:defRPr sz="1200"/>
            </a:lvl1pPr>
          </a:lstStyle>
          <a:p>
            <a:pPr>
              <a:defRPr/>
            </a:pPr>
            <a:endParaRPr lang="en-US"/>
          </a:p>
        </p:txBody>
      </p:sp>
      <p:sp>
        <p:nvSpPr>
          <p:cNvPr id="37893" name="Rectangle 5"/>
          <p:cNvSpPr>
            <a:spLocks noGrp="1" noChangeArrowheads="1"/>
          </p:cNvSpPr>
          <p:nvPr>
            <p:ph type="sldNum" sz="quarter" idx="3"/>
          </p:nvPr>
        </p:nvSpPr>
        <p:spPr bwMode="auto">
          <a:xfrm>
            <a:off x="4010037" y="8895541"/>
            <a:ext cx="3067039" cy="467534"/>
          </a:xfrm>
          <a:prstGeom prst="rect">
            <a:avLst/>
          </a:prstGeom>
          <a:noFill/>
          <a:ln w="12700">
            <a:noFill/>
            <a:miter lim="800000"/>
            <a:headEnd type="none" w="sm" len="sm"/>
            <a:tailEnd type="none" w="sm" len="sm"/>
          </a:ln>
          <a:effectLst/>
        </p:spPr>
        <p:txBody>
          <a:bodyPr vert="horz" wrap="square" lIns="91598" tIns="45799" rIns="91598" bIns="45799" numCol="1" anchor="b" anchorCtr="0" compatLnSpc="1">
            <a:prstTxWarp prst="textNoShape">
              <a:avLst/>
            </a:prstTxWarp>
          </a:bodyPr>
          <a:lstStyle>
            <a:lvl1pPr algn="r" defTabSz="916150">
              <a:defRPr sz="1200"/>
            </a:lvl1pPr>
          </a:lstStyle>
          <a:p>
            <a:pPr>
              <a:defRPr/>
            </a:pPr>
            <a:fld id="{7EBA03B5-398F-4193-8A93-32A953C6577E}" type="slidenum">
              <a:rPr lang="en-US"/>
              <a:pPr>
                <a:defRPr/>
              </a:pPr>
              <a:t>‹#›</a:t>
            </a:fld>
            <a:endParaRPr lang="en-US"/>
          </a:p>
        </p:txBody>
      </p:sp>
    </p:spTree>
    <p:extLst>
      <p:ext uri="{BB962C8B-B14F-4D97-AF65-F5344CB8AC3E}">
        <p14:creationId xmlns:p14="http://schemas.microsoft.com/office/powerpoint/2010/main" val="1615309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64713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Garamond" pitchFamily="18" charset="0"/>
        <a:ea typeface="+mn-ea"/>
        <a:cs typeface="+mn-cs"/>
      </a:defRPr>
    </a:lvl1pPr>
    <a:lvl2pPr marL="114300" indent="342900" algn="l" rtl="0" eaLnBrk="0" fontAlgn="base" hangingPunct="0">
      <a:spcBef>
        <a:spcPct val="30000"/>
      </a:spcBef>
      <a:spcAft>
        <a:spcPct val="0"/>
      </a:spcAft>
      <a:defRPr sz="1200" kern="1200">
        <a:solidFill>
          <a:schemeClr val="tx1"/>
        </a:solidFill>
        <a:latin typeface="AGaramond" pitchFamily="18" charset="0"/>
        <a:ea typeface="+mn-ea"/>
        <a:cs typeface="+mn-cs"/>
      </a:defRPr>
    </a:lvl2pPr>
    <a:lvl3pPr marL="228600" indent="685800" algn="l" rtl="0" eaLnBrk="0" fontAlgn="base" hangingPunct="0">
      <a:spcBef>
        <a:spcPct val="30000"/>
      </a:spcBef>
      <a:spcAft>
        <a:spcPct val="0"/>
      </a:spcAft>
      <a:defRPr sz="1200" kern="1200">
        <a:solidFill>
          <a:schemeClr val="tx1"/>
        </a:solidFill>
        <a:latin typeface="AGaramond" pitchFamily="18" charset="0"/>
        <a:ea typeface="+mn-ea"/>
        <a:cs typeface="+mn-cs"/>
      </a:defRPr>
    </a:lvl3pPr>
    <a:lvl4pPr marL="342900" indent="1028700" algn="l" rtl="0" eaLnBrk="0" fontAlgn="base" hangingPunct="0">
      <a:spcBef>
        <a:spcPct val="30000"/>
      </a:spcBef>
      <a:spcAft>
        <a:spcPct val="0"/>
      </a:spcAft>
      <a:defRPr sz="1200" kern="1200">
        <a:solidFill>
          <a:schemeClr val="tx1"/>
        </a:solidFill>
        <a:latin typeface="AGaramond" pitchFamily="18" charset="0"/>
        <a:ea typeface="+mn-ea"/>
        <a:cs typeface="+mn-cs"/>
      </a:defRPr>
    </a:lvl4pPr>
    <a:lvl5pPr marL="457200" indent="1371600" algn="l" rtl="0" eaLnBrk="0" fontAlgn="base" hangingPunct="0">
      <a:spcBef>
        <a:spcPct val="30000"/>
      </a:spcBef>
      <a:spcAft>
        <a:spcPct val="0"/>
      </a:spcAft>
      <a:defRPr sz="1200" kern="1200">
        <a:solidFill>
          <a:schemeClr val="tx1"/>
        </a:solidFill>
        <a:latin typeface="AGaramond"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mass.gov/?pageID=eohhs2homepage&amp;L=1&amp;L0=Home&amp;sid=Eeohhs2"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www.mass.gov/?pageID=eohhs2terminal&amp;L=4&amp;L0=Home&amp;L1=Researcher&amp;L2=Family+Services&amp;L3=Department+of+Children+and+Families+Statistical+Information&amp;sid=Eeohhs2&amp;b=terminalcontent&amp;f=dss_r_stats_quarterly&amp;csid=Eeohhs2" TargetMode="External"/><Relationship Id="rId4" Type="http://schemas.openxmlformats.org/officeDocument/2006/relationships/hyperlink" Target="http://www.mass.gov/dph/masschip"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file:///C:\Documents%20and%20Settings\Owner\My%20Documents\Certification\2007\InstantTopics\affiliate.ht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xfrm>
            <a:off x="1196975" y="701675"/>
            <a:ext cx="4683125" cy="3513138"/>
          </a:xfrm>
          <a:prstGeom prst="rect">
            <a:avLst/>
          </a:prstGeom>
          <a:noFill/>
          <a:ln>
            <a:solidFill>
              <a:srgbClr val="000000"/>
            </a:solidFill>
            <a:miter lim="800000"/>
            <a:headEnd/>
            <a:tailEnd/>
          </a:ln>
        </p:spPr>
      </p:sp>
      <p:sp>
        <p:nvSpPr>
          <p:cNvPr id="32771" name="Rectangle 3"/>
          <p:cNvSpPr>
            <a:spLocks noGrp="1" noChangeArrowheads="1"/>
          </p:cNvSpPr>
          <p:nvPr>
            <p:ph type="body" idx="1"/>
          </p:nvPr>
        </p:nvSpPr>
        <p:spPr bwMode="auto">
          <a:xfrm>
            <a:off x="708015" y="4447772"/>
            <a:ext cx="5661046" cy="4212455"/>
          </a:xfrm>
          <a:prstGeom prst="rect">
            <a:avLst/>
          </a:prstGeom>
          <a:noFill/>
          <a:ln>
            <a:miter lim="800000"/>
            <a:headEnd/>
            <a:tailEnd/>
          </a:ln>
        </p:spPr>
        <p:txBody>
          <a:bodyPr lIns="86651" tIns="43325" rIns="86651" bIns="43325"/>
          <a:lstStyle/>
          <a:p>
            <a:r>
              <a:rPr lang="en-US" dirty="0" smtClean="0"/>
              <a:t>Local Board of Health members, whether elected or appointed, should become community leaders in promoting healthy policies and lifestyle changes to lessen the incidence of preventable disease and injury. </a:t>
            </a:r>
          </a:p>
          <a:p>
            <a:endParaRPr lang="en-US" dirty="0" smtClean="0"/>
          </a:p>
          <a:p>
            <a:r>
              <a:rPr lang="en-US" b="1" dirty="0" smtClean="0">
                <a:solidFill>
                  <a:srgbClr val="FFFFFF"/>
                </a:solidFill>
              </a:rPr>
              <a:t>GOAL of this program: To provide a voluntary educational program to local  board members which will give them the skills necessary to  adequately perform their duties and fulfill their responsibilities.  By reaching this goal, local health boards will be run by  individuals with a common foundation and knowledge of  important public health issues and topics.</a:t>
            </a:r>
          </a:p>
          <a:p>
            <a:endParaRPr lang="en-US" b="1" dirty="0" smtClean="0">
              <a:solidFill>
                <a:srgbClr val="FFFFFF"/>
              </a:solidFill>
            </a:endParaRPr>
          </a:p>
          <a:p>
            <a:r>
              <a:rPr lang="en-US" b="1" dirty="0" smtClean="0">
                <a:solidFill>
                  <a:srgbClr val="FFFFFF"/>
                </a:solidFill>
              </a:rPr>
              <a:t>With these 29 slides I’m giving you a lot to think about and digest. Many slides could easily be expanded to a full session. </a:t>
            </a:r>
          </a:p>
          <a:p>
            <a:endParaRPr lang="en-US" dirty="0" smtClean="0"/>
          </a:p>
        </p:txBody>
      </p:sp>
    </p:spTree>
    <p:extLst>
      <p:ext uri="{BB962C8B-B14F-4D97-AF65-F5344CB8AC3E}">
        <p14:creationId xmlns:p14="http://schemas.microsoft.com/office/powerpoint/2010/main" val="2919231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xfrm>
            <a:off x="1196975" y="701675"/>
            <a:ext cx="4683125" cy="3513138"/>
          </a:xfrm>
          <a:prstGeom prst="rect">
            <a:avLst/>
          </a:prstGeom>
          <a:noFill/>
          <a:ln>
            <a:solidFill>
              <a:srgbClr val="000000"/>
            </a:solidFill>
            <a:miter lim="800000"/>
            <a:headEnd/>
            <a:tailEnd/>
          </a:ln>
        </p:spPr>
      </p:sp>
      <p:sp>
        <p:nvSpPr>
          <p:cNvPr id="39939" name="Rectangle 3"/>
          <p:cNvSpPr>
            <a:spLocks noGrp="1" noChangeArrowheads="1"/>
          </p:cNvSpPr>
          <p:nvPr>
            <p:ph type="body" idx="1"/>
          </p:nvPr>
        </p:nvSpPr>
        <p:spPr bwMode="auto">
          <a:xfrm>
            <a:off x="708015" y="4447772"/>
            <a:ext cx="5661046" cy="4212455"/>
          </a:xfrm>
          <a:prstGeom prst="rect">
            <a:avLst/>
          </a:prstGeom>
          <a:noFill/>
          <a:ln>
            <a:miter lim="800000"/>
            <a:headEnd/>
            <a:tailEnd/>
          </a:ln>
        </p:spPr>
        <p:txBody>
          <a:bodyPr lIns="86651" tIns="43325" rIns="86651" bIns="43325"/>
          <a:lstStyle/>
          <a:p>
            <a:r>
              <a:rPr lang="en-US" smtClean="0"/>
              <a:t>In 1796 a country doctor named Edward Jenner, his curiosity stimulated by folk tales linking cow pox and small pox, proved that milkmaids infected with cowpox were immune to deadly smallpox. He published the results of his successful experimentation with vaccination, and by 1837, the English passed a law prohibiting alternative treatments. This was the first example of vaccination to prevent disease.  </a:t>
            </a:r>
          </a:p>
          <a:p>
            <a:endParaRPr lang="en-US" smtClean="0"/>
          </a:p>
          <a:p>
            <a:r>
              <a:rPr lang="en-US" smtClean="0"/>
              <a:t>In 1854, Dr John Snow traced an outbreak of Cholera in London’s Soho district to a water pump handle. He removed the handle and stopped the outbreak which had killed 616 people between August and September. Although unproven, he provided a vital clue linking environmental sanitation and public health.</a:t>
            </a:r>
          </a:p>
          <a:p>
            <a:endParaRPr lang="en-US" smtClean="0"/>
          </a:p>
          <a:p>
            <a:r>
              <a:rPr lang="en-US" smtClean="0"/>
              <a:t>As the Industrial Revolution transformed English society,  the working class suffered  from inadequate housing and nutrition, lack of access to health care and appalling working conditions, all of which inspired the author Charles Dickens whose descriptions of the orphanages, work houses and desperate social conditions helped to set the stage for changes as the Victorian Age debated science and  social reform and the foundation was  laid for modern public health.</a:t>
            </a:r>
          </a:p>
          <a:p>
            <a:endParaRPr lang="en-US" smtClean="0"/>
          </a:p>
          <a:p>
            <a:r>
              <a:rPr lang="en-US" smtClean="0"/>
              <a:t>Edwin Chadwick’s Report in 1847 led to the establishment of the General Board of Health the following year.</a:t>
            </a:r>
          </a:p>
          <a:p>
            <a:endParaRPr lang="en-US" smtClean="0"/>
          </a:p>
        </p:txBody>
      </p:sp>
    </p:spTree>
    <p:extLst>
      <p:ext uri="{BB962C8B-B14F-4D97-AF65-F5344CB8AC3E}">
        <p14:creationId xmlns:p14="http://schemas.microsoft.com/office/powerpoint/2010/main" val="767195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1196975" y="701675"/>
            <a:ext cx="4683125" cy="3513138"/>
          </a:xfrm>
          <a:prstGeom prst="rect">
            <a:avLst/>
          </a:prstGeom>
          <a:noFill/>
          <a:ln>
            <a:solidFill>
              <a:srgbClr val="000000"/>
            </a:solidFill>
            <a:miter lim="800000"/>
            <a:headEnd/>
            <a:tailEnd/>
          </a:ln>
        </p:spPr>
      </p:sp>
      <p:sp>
        <p:nvSpPr>
          <p:cNvPr id="40963" name="Rectangle 3"/>
          <p:cNvSpPr>
            <a:spLocks noGrp="1" noChangeArrowheads="1"/>
          </p:cNvSpPr>
          <p:nvPr>
            <p:ph type="body" idx="1"/>
          </p:nvPr>
        </p:nvSpPr>
        <p:spPr bwMode="auto">
          <a:xfrm>
            <a:off x="708015" y="4447772"/>
            <a:ext cx="5661046" cy="4212455"/>
          </a:xfrm>
          <a:prstGeom prst="rect">
            <a:avLst/>
          </a:prstGeom>
          <a:noFill/>
          <a:ln>
            <a:miter lim="800000"/>
            <a:headEnd/>
            <a:tailEnd/>
          </a:ln>
        </p:spPr>
        <p:txBody>
          <a:bodyPr lIns="86651" tIns="43325" rIns="86651" bIns="43325"/>
          <a:lstStyle/>
          <a:p>
            <a:endParaRPr lang="en-US" smtClean="0"/>
          </a:p>
          <a:p>
            <a:r>
              <a:rPr lang="en-US" smtClean="0"/>
              <a:t>The earliest environmental health regulations in North America can be traced to 1647, when Massachusetts Bay Colony attempted to regulate pollution in the harbor,  which included the dumping of offal and other wastes.</a:t>
            </a:r>
          </a:p>
          <a:p>
            <a:endParaRPr lang="en-US" smtClean="0"/>
          </a:p>
          <a:p>
            <a:r>
              <a:rPr lang="en-US" smtClean="0"/>
              <a:t>Nuisances and Noisome Trades are terms which remain to this day an important part of the board of health vocabulary. As you will learn in the Legal Authority Section, Massachusetts Boards of Health have the legal tools to regulate certain trades and activities deemed dangerous or offensive to the public health. This body of law predates our nation, and is a powerful example of the  time-tested authority delegated to boards of health.</a:t>
            </a:r>
          </a:p>
          <a:p>
            <a:endParaRPr lang="en-US" smtClean="0"/>
          </a:p>
          <a:p>
            <a:r>
              <a:rPr lang="en-US" smtClean="0"/>
              <a:t>If you visit the State Archives, you can view the minutes of the Boston Board of health, which together with Baltimore, are the oldest boards of health in the country. Paul Revere, gold and silver smith, copper plate engraver, Revolutionary War hero and post war industrialist, found time to serve as Chairman of the Boston Board of Health.  Upon his death at the age of 76  in 1811,  one obituary noted “seldom has the tomb closed upon a life so honorable and useful. “ No finer role model for the local board of health member can be found.</a:t>
            </a:r>
          </a:p>
          <a:p>
            <a:endParaRPr lang="en-US" smtClean="0"/>
          </a:p>
        </p:txBody>
      </p:sp>
    </p:spTree>
    <p:extLst>
      <p:ext uri="{BB962C8B-B14F-4D97-AF65-F5344CB8AC3E}">
        <p14:creationId xmlns:p14="http://schemas.microsoft.com/office/powerpoint/2010/main" val="1127817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1196975" y="701675"/>
            <a:ext cx="4683125" cy="3513138"/>
          </a:xfrm>
          <a:prstGeom prst="rect">
            <a:avLst/>
          </a:prstGeom>
          <a:noFill/>
          <a:ln>
            <a:solidFill>
              <a:srgbClr val="000000"/>
            </a:solidFill>
            <a:miter lim="800000"/>
            <a:headEnd/>
            <a:tailEnd/>
          </a:ln>
        </p:spPr>
      </p:sp>
      <p:sp>
        <p:nvSpPr>
          <p:cNvPr id="41987" name="Rectangle 3"/>
          <p:cNvSpPr>
            <a:spLocks noGrp="1" noChangeArrowheads="1"/>
          </p:cNvSpPr>
          <p:nvPr>
            <p:ph type="body" idx="1"/>
          </p:nvPr>
        </p:nvSpPr>
        <p:spPr bwMode="auto">
          <a:xfrm>
            <a:off x="708015" y="4447772"/>
            <a:ext cx="5661046" cy="4212455"/>
          </a:xfrm>
          <a:prstGeom prst="rect">
            <a:avLst/>
          </a:prstGeom>
          <a:noFill/>
          <a:ln>
            <a:miter lim="800000"/>
            <a:headEnd/>
            <a:tailEnd/>
          </a:ln>
        </p:spPr>
        <p:txBody>
          <a:bodyPr lIns="86651" tIns="43325" rIns="86651" bIns="43325"/>
          <a:lstStyle/>
          <a:p>
            <a:pPr>
              <a:lnSpc>
                <a:spcPct val="80000"/>
              </a:lnSpc>
            </a:pPr>
            <a:r>
              <a:rPr lang="en-US" sz="900" dirty="0" smtClean="0"/>
              <a:t>Around the time Chadwick’s report in England, which triggered the establishment of the National Board of Health, here in Massachusetts, </a:t>
            </a:r>
            <a:r>
              <a:rPr lang="en-US" sz="900" dirty="0" err="1" smtClean="0"/>
              <a:t>Lemuel</a:t>
            </a:r>
            <a:r>
              <a:rPr lang="en-US" sz="900" dirty="0" smtClean="0"/>
              <a:t> Shattuck completed a Report of the Sanitary Commission of Massachusetts. </a:t>
            </a:r>
            <a:r>
              <a:rPr lang="en-US" sz="900" dirty="0" err="1" smtClean="0"/>
              <a:t>Lemuel</a:t>
            </a:r>
            <a:r>
              <a:rPr lang="en-US" sz="900" dirty="0" smtClean="0"/>
              <a:t> Shattuck, for whom a state hospital has been named, was one of the leading figures in public health. He  recommended that state and local health departments be organized to oversee sanitary inspections,  control communicable diseases,  promote food sanitation, collect statistics, and primary health care. </a:t>
            </a:r>
          </a:p>
          <a:p>
            <a:pPr>
              <a:lnSpc>
                <a:spcPct val="80000"/>
              </a:lnSpc>
            </a:pPr>
            <a:r>
              <a:rPr lang="en-US" sz="900" dirty="0" smtClean="0"/>
              <a:t>Unfortunately, Shattuck’s report languished for 19 years before eventually becoming the blueprint for our public health system shortly after his death. The nation was preoccupied with Westward expansion, the California </a:t>
            </a:r>
            <a:r>
              <a:rPr lang="en-US" sz="900" dirty="0" err="1" smtClean="0"/>
              <a:t>Goldrush</a:t>
            </a:r>
            <a:r>
              <a:rPr lang="en-US" sz="900" dirty="0" smtClean="0"/>
              <a:t>, and the debate between North and South which culminated in the Civil War.  </a:t>
            </a:r>
          </a:p>
          <a:p>
            <a:pPr>
              <a:lnSpc>
                <a:spcPct val="80000"/>
              </a:lnSpc>
            </a:pPr>
            <a:endParaRPr lang="en-US" sz="900" dirty="0" smtClean="0"/>
          </a:p>
          <a:p>
            <a:pPr>
              <a:lnSpc>
                <a:spcPct val="80000"/>
              </a:lnSpc>
            </a:pPr>
            <a:r>
              <a:rPr lang="en-US" sz="900" dirty="0" smtClean="0"/>
              <a:t>During the ensuing century, Medicine made great strides within the First World in eliminating many of the infectious diseases. Workplace rules, housing and sanitation and improvements in food and drug safety all contributed to a rising standard of living and lifespan.  </a:t>
            </a:r>
          </a:p>
          <a:p>
            <a:pPr>
              <a:lnSpc>
                <a:spcPct val="80000"/>
              </a:lnSpc>
            </a:pPr>
            <a:endParaRPr lang="en-US" sz="900" dirty="0" smtClean="0"/>
          </a:p>
          <a:p>
            <a:pPr>
              <a:lnSpc>
                <a:spcPct val="80000"/>
              </a:lnSpc>
            </a:pPr>
            <a:r>
              <a:rPr lang="en-US" sz="900" dirty="0" smtClean="0"/>
              <a:t>Despite these improvements, new concerns were raised about the health of the environment, and the impact of pollution on human health. From 1939 to 1969 the Cuyahoga River in Ohio burned periodically and was described as a river that oozed.  In response to the growing environmental movement, President Nixon established the Environmental Protection Agency  in 1970,  carving it out of Health and Human Services. The decade was marked by many new environmental laws, including the National Environmental Policy Act and the Clean Water Act. During the 1970’s many places such as Love Canal epitomized public concern and a growing demand that government take action against pollution. The term Superfund entered our vocabulary;</a:t>
            </a:r>
          </a:p>
          <a:p>
            <a:pPr>
              <a:lnSpc>
                <a:spcPct val="80000"/>
              </a:lnSpc>
            </a:pPr>
            <a:endParaRPr lang="en-US" sz="900" dirty="0" smtClean="0"/>
          </a:p>
          <a:p>
            <a:pPr>
              <a:lnSpc>
                <a:spcPct val="80000"/>
              </a:lnSpc>
            </a:pPr>
            <a:r>
              <a:rPr lang="en-US" sz="900" dirty="0" smtClean="0"/>
              <a:t>Here in Massachusetts, decades of industrial contamination in Woburn  lead to a rise in childhood Leukemia and the tragic consequences which were made famous by the book and movie, A Civil Action. Following the lead of the federal government. Massachusetts separated the Department of Environmental Quality Engineering (DEQE)from the Department of Public Health. Thus there was now both a state and federal dichotomy between public and environmental health. Still later the DEQE was renamed the Department of Environmental Protection, to reduce the emphasis on engineering solutions.   At the local level,  Boards of Health  continue to wear two hats,  enforcing and adopting regulations to protect both public and environmental health, and working with both state agencies.</a:t>
            </a:r>
          </a:p>
        </p:txBody>
      </p:sp>
    </p:spTree>
    <p:extLst>
      <p:ext uri="{BB962C8B-B14F-4D97-AF65-F5344CB8AC3E}">
        <p14:creationId xmlns:p14="http://schemas.microsoft.com/office/powerpoint/2010/main" val="2524773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1196975" y="701675"/>
            <a:ext cx="4683125" cy="3513138"/>
          </a:xfrm>
          <a:prstGeom prst="rect">
            <a:avLst/>
          </a:prstGeom>
          <a:noFill/>
          <a:ln>
            <a:solidFill>
              <a:srgbClr val="000000"/>
            </a:solidFill>
            <a:miter lim="800000"/>
            <a:headEnd/>
            <a:tailEnd/>
          </a:ln>
        </p:spPr>
      </p:sp>
      <p:sp>
        <p:nvSpPr>
          <p:cNvPr id="43011" name="Rectangle 3"/>
          <p:cNvSpPr>
            <a:spLocks noGrp="1" noChangeArrowheads="1"/>
          </p:cNvSpPr>
          <p:nvPr>
            <p:ph type="body" idx="1"/>
          </p:nvPr>
        </p:nvSpPr>
        <p:spPr bwMode="auto">
          <a:xfrm>
            <a:off x="708015" y="4447772"/>
            <a:ext cx="5661046" cy="4212455"/>
          </a:xfrm>
          <a:prstGeom prst="rect">
            <a:avLst/>
          </a:prstGeom>
          <a:noFill/>
          <a:ln>
            <a:miter lim="800000"/>
            <a:headEnd/>
            <a:tailEnd/>
          </a:ln>
        </p:spPr>
        <p:txBody>
          <a:bodyPr lIns="86651" tIns="43325" rIns="86651" bIns="43325"/>
          <a:lstStyle/>
          <a:p>
            <a:r>
              <a:rPr lang="en-US" dirty="0" smtClean="0"/>
              <a:t>Until 2001,  the  history overview ended with the previous slide, but the events of 9/11 exposed weaknesses in the public health infrastructure, especially relating to emergency preparedness.  The role of the local health department  in both emergency response and post event threat assessment has taken on greater importance, and with the October 2001 Anthrax attacks, it became clear that responding to (in the case of Massachusetts where no anthrax was found) a potential or perceived emergency can be a budget busting problem even when there is no actual health threat. The cost to the Mass DPH of the October 2001 Anthrax attack was $446,000 in overtime, travel, laboratory supplies and equipment. </a:t>
            </a:r>
          </a:p>
          <a:p>
            <a:endParaRPr lang="en-US" dirty="0" smtClean="0"/>
          </a:p>
          <a:p>
            <a:r>
              <a:rPr lang="en-US" dirty="0" smtClean="0"/>
              <a:t>In the summer of 2003, the outbreak of a new infectious disease, SARS, created new public health concerns. Isolation and Quarantine, two old public health infection control tools which have been dormant for nearly a century, are being re evaluated and may once again be necessary to be employed in Massachusetts, as they were in Toronto, to control the SARS epidemic.</a:t>
            </a:r>
          </a:p>
        </p:txBody>
      </p:sp>
    </p:spTree>
    <p:extLst>
      <p:ext uri="{BB962C8B-B14F-4D97-AF65-F5344CB8AC3E}">
        <p14:creationId xmlns:p14="http://schemas.microsoft.com/office/powerpoint/2010/main" val="795322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1196975" y="701675"/>
            <a:ext cx="4683125" cy="3513138"/>
          </a:xfrm>
          <a:prstGeom prst="rect">
            <a:avLst/>
          </a:prstGeom>
          <a:noFill/>
          <a:ln>
            <a:solidFill>
              <a:srgbClr val="000000"/>
            </a:solidFill>
            <a:miter lim="800000"/>
            <a:headEnd/>
            <a:tailEnd/>
          </a:ln>
        </p:spPr>
      </p:sp>
      <p:sp>
        <p:nvSpPr>
          <p:cNvPr id="44035" name="Rectangle 3"/>
          <p:cNvSpPr>
            <a:spLocks noGrp="1" noChangeArrowheads="1"/>
          </p:cNvSpPr>
          <p:nvPr>
            <p:ph type="body" idx="1"/>
          </p:nvPr>
        </p:nvSpPr>
        <p:spPr bwMode="auto">
          <a:xfrm>
            <a:off x="708015" y="4447772"/>
            <a:ext cx="5661046" cy="4212455"/>
          </a:xfrm>
          <a:prstGeom prst="rect">
            <a:avLst/>
          </a:prstGeom>
          <a:noFill/>
          <a:ln>
            <a:miter lim="800000"/>
            <a:headEnd/>
            <a:tailEnd/>
          </a:ln>
        </p:spPr>
        <p:txBody>
          <a:bodyPr lIns="86651" tIns="43325" rIns="86651" bIns="43325"/>
          <a:lstStyle/>
          <a:p>
            <a:r>
              <a:rPr lang="en-US" dirty="0" smtClean="0"/>
              <a:t>Local boards of health should be aware of the impact of the news media.  Widespread reports of children dying of the flu resulted in a greatly increased demand for vaccine.  Supplies were unavailable to meet this demand. By January 2004,  the Centers for Disease Control (CDC) reported that the rates of new infection appeared to be leveling off.</a:t>
            </a:r>
          </a:p>
          <a:p>
            <a:endParaRPr lang="en-US" dirty="0" smtClean="0"/>
          </a:p>
          <a:p>
            <a:r>
              <a:rPr lang="en-US" dirty="0" smtClean="0"/>
              <a:t>See MEB MAHB  legislative testimony for impact of Ebola on local health, despite lack of actual cases</a:t>
            </a:r>
          </a:p>
        </p:txBody>
      </p:sp>
    </p:spTree>
    <p:extLst>
      <p:ext uri="{BB962C8B-B14F-4D97-AF65-F5344CB8AC3E}">
        <p14:creationId xmlns:p14="http://schemas.microsoft.com/office/powerpoint/2010/main" val="3542976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1196975" y="701675"/>
            <a:ext cx="4683125" cy="3513138"/>
          </a:xfrm>
          <a:prstGeom prst="rect">
            <a:avLst/>
          </a:prstGeom>
          <a:noFill/>
          <a:ln>
            <a:solidFill>
              <a:srgbClr val="000000"/>
            </a:solidFill>
            <a:miter lim="800000"/>
            <a:headEnd/>
            <a:tailEnd/>
          </a:ln>
        </p:spPr>
      </p:sp>
      <p:sp>
        <p:nvSpPr>
          <p:cNvPr id="45059" name="Rectangle 3"/>
          <p:cNvSpPr>
            <a:spLocks noGrp="1" noChangeArrowheads="1"/>
          </p:cNvSpPr>
          <p:nvPr>
            <p:ph type="body" idx="1"/>
          </p:nvPr>
        </p:nvSpPr>
        <p:spPr bwMode="auto">
          <a:xfrm>
            <a:off x="708015" y="4447772"/>
            <a:ext cx="5661046" cy="4212455"/>
          </a:xfrm>
          <a:prstGeom prst="rect">
            <a:avLst/>
          </a:prstGeom>
          <a:noFill/>
          <a:ln>
            <a:miter lim="800000"/>
            <a:headEnd/>
            <a:tailEnd/>
          </a:ln>
        </p:spPr>
        <p:txBody>
          <a:bodyPr lIns="86651" tIns="43325" rIns="86651" bIns="43325"/>
          <a:lstStyle/>
          <a:p>
            <a:r>
              <a:rPr lang="en-US" dirty="0" smtClean="0"/>
              <a:t>The local board of health does not act in isolation. It is an integral part of a Local Public Health System which includes community groups, HMOs,  local hospitals and visiting nurses. It is important to know the other members of your local public health system and to communicate with one another, so for example,  in the event of an emergency,  you will be aware of resources and limitations.  One of the important functions of the MAHB Certification Program is to provide the opportunity for BOH members to network with other local public health people from across the state.</a:t>
            </a:r>
          </a:p>
          <a:p>
            <a:r>
              <a:rPr lang="en-US" dirty="0" smtClean="0"/>
              <a:t>The Local Public Health System is responsible for preventing epidemics and the spread of disease, </a:t>
            </a:r>
          </a:p>
          <a:p>
            <a:r>
              <a:rPr lang="en-US" dirty="0" smtClean="0"/>
              <a:t>Examples include flu clinics and surveillance</a:t>
            </a:r>
          </a:p>
          <a:p>
            <a:r>
              <a:rPr lang="en-US" dirty="0" smtClean="0"/>
              <a:t> Protecting the public against environmental hazards</a:t>
            </a:r>
          </a:p>
          <a:p>
            <a:r>
              <a:rPr lang="en-US" dirty="0" smtClean="0"/>
              <a:t>Examples include improper disposal and storage of hazardous materials, storm water runoff, outdoor wood boilers </a:t>
            </a:r>
          </a:p>
          <a:p>
            <a:r>
              <a:rPr lang="en-US" dirty="0" smtClean="0"/>
              <a:t>Preventing injuries</a:t>
            </a:r>
          </a:p>
          <a:p>
            <a:r>
              <a:rPr lang="en-US" dirty="0" smtClean="0"/>
              <a:t>An example might be a Childhood bicycle helmet program</a:t>
            </a:r>
          </a:p>
          <a:p>
            <a:endParaRPr lang="en-US" dirty="0" smtClean="0"/>
          </a:p>
          <a:p>
            <a:r>
              <a:rPr lang="en-US" dirty="0" smtClean="0"/>
              <a:t>The Public Health System is Charged with the following responsibilities:</a:t>
            </a:r>
          </a:p>
          <a:p>
            <a:r>
              <a:rPr lang="en-US" dirty="0" smtClean="0"/>
              <a:t>Promoting and encouraging healthy behaviors, such as limiting the sale of tobacco to minors, child safety seats, exercise programs and healthy nutrition.</a:t>
            </a:r>
          </a:p>
          <a:p>
            <a:endParaRPr lang="en-US" dirty="0" smtClean="0"/>
          </a:p>
          <a:p>
            <a:r>
              <a:rPr lang="en-US" dirty="0" smtClean="0"/>
              <a:t>Responding to disasters and assisting communities in recovery</a:t>
            </a:r>
          </a:p>
          <a:p>
            <a:r>
              <a:rPr lang="en-US" dirty="0" smtClean="0"/>
              <a:t>This might  include bio terrorism threats, floods and fires.</a:t>
            </a:r>
          </a:p>
          <a:p>
            <a:endParaRPr lang="en-US" dirty="0" smtClean="0"/>
          </a:p>
          <a:p>
            <a:r>
              <a:rPr lang="en-US" dirty="0" smtClean="0"/>
              <a:t>Assuring the quality and accessibility of health services</a:t>
            </a:r>
          </a:p>
        </p:txBody>
      </p:sp>
    </p:spTree>
    <p:extLst>
      <p:ext uri="{BB962C8B-B14F-4D97-AF65-F5344CB8AC3E}">
        <p14:creationId xmlns:p14="http://schemas.microsoft.com/office/powerpoint/2010/main" val="144066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a:prstGeom prst="rect">
            <a:avLst/>
          </a:prstGeom>
          <a:noFill/>
          <a:ln w="12700">
            <a:solidFill>
              <a:prstClr val="black"/>
            </a:solidFill>
          </a:ln>
        </p:spPr>
      </p:sp>
      <p:sp>
        <p:nvSpPr>
          <p:cNvPr id="3" name="Notes Placeholder 2"/>
          <p:cNvSpPr>
            <a:spLocks noGrp="1"/>
          </p:cNvSpPr>
          <p:nvPr>
            <p:ph type="body" idx="1"/>
          </p:nvPr>
        </p:nvSpPr>
        <p:spPr>
          <a:xfrm>
            <a:off x="708026" y="4506427"/>
            <a:ext cx="5661025" cy="3686471"/>
          </a:xfrm>
          <a:prstGeom prst="rect">
            <a:avLst/>
          </a:prstGeom>
        </p:spPr>
        <p:txBody>
          <a:bodyPr/>
          <a:lstStyle/>
          <a:p>
            <a:endParaRPr lang="en-US" dirty="0"/>
          </a:p>
        </p:txBody>
      </p:sp>
    </p:spTree>
    <p:extLst>
      <p:ext uri="{BB962C8B-B14F-4D97-AF65-F5344CB8AC3E}">
        <p14:creationId xmlns:p14="http://schemas.microsoft.com/office/powerpoint/2010/main" val="239591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1196975" y="701675"/>
            <a:ext cx="4683125" cy="3513138"/>
          </a:xfrm>
          <a:prstGeom prst="rect">
            <a:avLst/>
          </a:prstGeom>
          <a:noFill/>
          <a:ln>
            <a:solidFill>
              <a:srgbClr val="000000"/>
            </a:solidFill>
            <a:miter lim="800000"/>
            <a:headEnd/>
            <a:tailEnd/>
          </a:ln>
        </p:spPr>
      </p:sp>
      <p:sp>
        <p:nvSpPr>
          <p:cNvPr id="46083" name="Rectangle 3"/>
          <p:cNvSpPr>
            <a:spLocks noGrp="1" noChangeArrowheads="1"/>
          </p:cNvSpPr>
          <p:nvPr>
            <p:ph type="body" idx="1"/>
          </p:nvPr>
        </p:nvSpPr>
        <p:spPr bwMode="auto">
          <a:xfrm>
            <a:off x="708015" y="4447772"/>
            <a:ext cx="5661046" cy="4212455"/>
          </a:xfrm>
          <a:prstGeom prst="rect">
            <a:avLst/>
          </a:prstGeom>
          <a:noFill/>
          <a:ln>
            <a:miter lim="800000"/>
            <a:headEnd/>
            <a:tailEnd/>
          </a:ln>
        </p:spPr>
        <p:txBody>
          <a:bodyPr lIns="86651" tIns="43325" rIns="86651" bIns="43325"/>
          <a:lstStyle/>
          <a:p>
            <a:r>
              <a:rPr lang="en-US" dirty="0" smtClean="0"/>
              <a:t>The Local Public Health System is responsible for preventing epidemics and the spread of disease, </a:t>
            </a:r>
          </a:p>
          <a:p>
            <a:r>
              <a:rPr lang="en-US" dirty="0" smtClean="0"/>
              <a:t>Examples include flu clinics and surveillance</a:t>
            </a:r>
          </a:p>
          <a:p>
            <a:r>
              <a:rPr lang="en-US" dirty="0" smtClean="0"/>
              <a:t> Protecting the public against environmental hazards</a:t>
            </a:r>
          </a:p>
          <a:p>
            <a:r>
              <a:rPr lang="en-US" dirty="0" smtClean="0"/>
              <a:t>Examples include improper disposal and storage of hazardous materials, storm water runoff, outdoor wood boilers </a:t>
            </a:r>
          </a:p>
          <a:p>
            <a:r>
              <a:rPr lang="en-US" dirty="0" smtClean="0"/>
              <a:t>Preventing injuries</a:t>
            </a:r>
          </a:p>
          <a:p>
            <a:r>
              <a:rPr lang="en-US" dirty="0" smtClean="0"/>
              <a:t>An example might be a Childhood bicycle helmet program</a:t>
            </a:r>
          </a:p>
          <a:p>
            <a:endParaRPr lang="en-US" dirty="0" smtClean="0"/>
          </a:p>
          <a:p>
            <a:r>
              <a:rPr lang="en-US" dirty="0" smtClean="0"/>
              <a:t>The Public Health System is Charged with the following responsibilities:</a:t>
            </a:r>
          </a:p>
          <a:p>
            <a:r>
              <a:rPr lang="en-US" dirty="0" smtClean="0"/>
              <a:t>Promoting and encouraging healthy behaviors, such as limiting the sale of tobacco to minors, child safety seats, exercise programs and healthy nutrition.</a:t>
            </a:r>
          </a:p>
          <a:p>
            <a:endParaRPr lang="en-US" dirty="0" smtClean="0"/>
          </a:p>
          <a:p>
            <a:r>
              <a:rPr lang="en-US" dirty="0" smtClean="0"/>
              <a:t>Responding to disasters and assisting communities in recovery</a:t>
            </a:r>
          </a:p>
          <a:p>
            <a:r>
              <a:rPr lang="en-US" dirty="0" smtClean="0"/>
              <a:t>This might  include bio terrorism threats, floods and fires.</a:t>
            </a:r>
          </a:p>
          <a:p>
            <a:endParaRPr lang="en-US" dirty="0" smtClean="0"/>
          </a:p>
          <a:p>
            <a:r>
              <a:rPr lang="en-US" dirty="0" smtClean="0"/>
              <a:t>Assuring the quality and accessibility of health services</a:t>
            </a:r>
          </a:p>
          <a:p>
            <a:endParaRPr lang="en-US" dirty="0" smtClean="0"/>
          </a:p>
          <a:p>
            <a:endParaRPr lang="en-US" dirty="0" smtClean="0"/>
          </a:p>
        </p:txBody>
      </p:sp>
    </p:spTree>
    <p:extLst>
      <p:ext uri="{BB962C8B-B14F-4D97-AF65-F5344CB8AC3E}">
        <p14:creationId xmlns:p14="http://schemas.microsoft.com/office/powerpoint/2010/main" val="3663328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bwMode="auto">
          <a:xfrm>
            <a:off x="1196975" y="701675"/>
            <a:ext cx="4683125" cy="3513138"/>
          </a:xfrm>
          <a:prstGeom prst="rect">
            <a:avLst/>
          </a:prstGeom>
          <a:noFill/>
          <a:ln w="12700">
            <a:solidFill>
              <a:srgbClr val="000000"/>
            </a:solidFill>
            <a:miter lim="800000"/>
            <a:headEnd/>
            <a:tailEnd/>
          </a:ln>
        </p:spPr>
      </p:sp>
      <p:sp>
        <p:nvSpPr>
          <p:cNvPr id="48131" name="Notes Placeholder 2"/>
          <p:cNvSpPr>
            <a:spLocks noGrp="1"/>
          </p:cNvSpPr>
          <p:nvPr>
            <p:ph type="body" idx="1"/>
          </p:nvPr>
        </p:nvSpPr>
        <p:spPr bwMode="auto">
          <a:xfrm>
            <a:off x="708015" y="4447772"/>
            <a:ext cx="5661046" cy="4212455"/>
          </a:xfrm>
          <a:prstGeom prst="rect">
            <a:avLst/>
          </a:prstGeom>
          <a:noFill/>
          <a:ln>
            <a:miter lim="800000"/>
            <a:headEnd/>
            <a:tailEnd/>
          </a:ln>
        </p:spPr>
        <p:txBody>
          <a:bodyPr lIns="86651" tIns="43325" rIns="86651" bIns="43325"/>
          <a:lstStyle/>
          <a:p>
            <a:r>
              <a:rPr lang="en-US" dirty="0" smtClean="0"/>
              <a:t>By the early 1990s, many organizations had attempted to incorporate the core functions of public health--assessment, policy development, and assurance of access--into their environmental health operations. Although these functions made sense to most public health leaders, they were not well understood by elected officials responsible for funding public health efforts or by public health workers responsible for carrying them out. Therefore, in 1994, local, state, and national public health leaders developed a consensus list of services--the 10 essential public health services--needed to carry out these core functions of public health (Public Health Functions Steering Committee, 1999) </a:t>
            </a:r>
          </a:p>
        </p:txBody>
      </p:sp>
    </p:spTree>
    <p:extLst>
      <p:ext uri="{BB962C8B-B14F-4D97-AF65-F5344CB8AC3E}">
        <p14:creationId xmlns:p14="http://schemas.microsoft.com/office/powerpoint/2010/main" val="2751231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1196975" y="701675"/>
            <a:ext cx="4683125" cy="3513138"/>
          </a:xfrm>
          <a:prstGeom prst="rect">
            <a:avLst/>
          </a:prstGeom>
          <a:noFill/>
          <a:ln>
            <a:solidFill>
              <a:srgbClr val="000000"/>
            </a:solidFill>
            <a:miter lim="800000"/>
            <a:headEnd/>
            <a:tailEnd/>
          </a:ln>
        </p:spPr>
      </p:sp>
      <p:sp>
        <p:nvSpPr>
          <p:cNvPr id="47107" name="Rectangle 3"/>
          <p:cNvSpPr>
            <a:spLocks noGrp="1" noChangeArrowheads="1"/>
          </p:cNvSpPr>
          <p:nvPr>
            <p:ph type="body" idx="1"/>
          </p:nvPr>
        </p:nvSpPr>
        <p:spPr bwMode="auto">
          <a:xfrm>
            <a:off x="708015" y="4447772"/>
            <a:ext cx="5661046" cy="4212455"/>
          </a:xfrm>
          <a:prstGeom prst="rect">
            <a:avLst/>
          </a:prstGeom>
          <a:noFill/>
          <a:ln>
            <a:miter lim="800000"/>
            <a:headEnd/>
            <a:tailEnd/>
          </a:ln>
        </p:spPr>
        <p:txBody>
          <a:bodyPr lIns="86651" tIns="43325" rIns="86651" bIns="43325"/>
          <a:lstStyle/>
          <a:p>
            <a:r>
              <a:rPr lang="en-US" smtClean="0"/>
              <a:t>As part of the Local Public Health System,</a:t>
            </a:r>
          </a:p>
          <a:p>
            <a:r>
              <a:rPr lang="en-US" smtClean="0"/>
              <a:t>The Board of Health or health department  has three primary functions</a:t>
            </a:r>
          </a:p>
          <a:p>
            <a:endParaRPr lang="en-US" smtClean="0"/>
          </a:p>
          <a:p>
            <a:r>
              <a:rPr lang="en-US" smtClean="0"/>
              <a:t>Assessment: The board should  periodically assess the health of the community using standard assessment tools and input from individuals and groups including those representing the local public health system.</a:t>
            </a:r>
          </a:p>
          <a:p>
            <a:endParaRPr lang="en-US" smtClean="0"/>
          </a:p>
          <a:p>
            <a:r>
              <a:rPr lang="en-US" smtClean="0"/>
              <a:t>Policy Development: The board should adopt and enforce regulations, which have the force of law, whenever necessary. The board should adopt policies to promote public and environmental health. Policies are not legally binding, and might include programs such as skin cancer prevention.</a:t>
            </a:r>
          </a:p>
          <a:p>
            <a:endParaRPr lang="en-US" smtClean="0"/>
          </a:p>
          <a:p>
            <a:r>
              <a:rPr lang="en-US" smtClean="0"/>
              <a:t>Assurance: It is the responsibility of the board to ASSURE that the local public health system is meeting all of the needs of the community. For example, while the board might contract the provision of mental health and nursing services out to another agency, the board must assure that statutory requirements and community needs are being met.</a:t>
            </a:r>
          </a:p>
          <a:p>
            <a:endParaRPr lang="en-US" smtClean="0"/>
          </a:p>
        </p:txBody>
      </p:sp>
    </p:spTree>
    <p:extLst>
      <p:ext uri="{BB962C8B-B14F-4D97-AF65-F5344CB8AC3E}">
        <p14:creationId xmlns:p14="http://schemas.microsoft.com/office/powerpoint/2010/main" val="2358443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a:prstGeom prst="rect">
            <a:avLst/>
          </a:prstGeom>
          <a:noFill/>
          <a:ln w="12700">
            <a:solidFill>
              <a:prstClr val="black"/>
            </a:solidFill>
          </a:ln>
        </p:spPr>
      </p:sp>
      <p:sp>
        <p:nvSpPr>
          <p:cNvPr id="3" name="Notes Placeholder 2"/>
          <p:cNvSpPr>
            <a:spLocks noGrp="1"/>
          </p:cNvSpPr>
          <p:nvPr>
            <p:ph type="body" idx="1"/>
          </p:nvPr>
        </p:nvSpPr>
        <p:spPr>
          <a:xfrm>
            <a:off x="708025" y="4505325"/>
            <a:ext cx="5661025" cy="3687763"/>
          </a:xfrm>
          <a:prstGeom prst="rect">
            <a:avLst/>
          </a:prstGeom>
        </p:spPr>
        <p:txBody>
          <a:bodyPr/>
          <a:lstStyle/>
          <a:p>
            <a:endParaRPr lang="en-US" dirty="0"/>
          </a:p>
        </p:txBody>
      </p:sp>
    </p:spTree>
    <p:extLst>
      <p:ext uri="{BB962C8B-B14F-4D97-AF65-F5344CB8AC3E}">
        <p14:creationId xmlns:p14="http://schemas.microsoft.com/office/powerpoint/2010/main" val="3589683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a:prstGeom prst="rect">
            <a:avLst/>
          </a:prstGeom>
          <a:noFill/>
          <a:ln w="12700">
            <a:solidFill>
              <a:prstClr val="black"/>
            </a:solidFill>
          </a:ln>
        </p:spPr>
      </p:sp>
      <p:sp>
        <p:nvSpPr>
          <p:cNvPr id="3" name="Notes Placeholder 2"/>
          <p:cNvSpPr>
            <a:spLocks noGrp="1"/>
          </p:cNvSpPr>
          <p:nvPr>
            <p:ph type="body" idx="1"/>
          </p:nvPr>
        </p:nvSpPr>
        <p:spPr>
          <a:xfrm>
            <a:off x="708026" y="4446672"/>
            <a:ext cx="5661025" cy="4214296"/>
          </a:xfrm>
          <a:prstGeom prst="rect">
            <a:avLst/>
          </a:prstGeom>
        </p:spPr>
        <p:txBody>
          <a:bodyPr/>
          <a:lstStyle/>
          <a:p>
            <a:r>
              <a:rPr lang="en-US" sz="1200" kern="1200" dirty="0" smtClean="0">
                <a:solidFill>
                  <a:schemeClr val="tx1"/>
                </a:solidFill>
                <a:effectLst/>
                <a:latin typeface="AGaramond" pitchFamily="18" charset="0"/>
                <a:ea typeface="+mn-ea"/>
                <a:cs typeface="+mn-cs"/>
              </a:rPr>
              <a:t>The National Association of Local Boards of Health (NALBOH)  worked with the Centers for Disease Control and Prevention (CDC), other partners, and experts from the field to identify, review, and develop a model of Six Functions of Public Health Governance. </a:t>
            </a:r>
            <a:r>
              <a:rPr lang="en-US" sz="1200" b="1" kern="1200" dirty="0" smtClean="0">
                <a:solidFill>
                  <a:schemeClr val="tx1"/>
                </a:solidFill>
                <a:effectLst/>
                <a:latin typeface="AGaramond" pitchFamily="18" charset="0"/>
                <a:ea typeface="+mn-ea"/>
                <a:cs typeface="+mn-cs"/>
              </a:rPr>
              <a:t>The 2012 release of the six Governance Functions is a landmark moment in public health. The boards that govern health departments can now assess their own activities against a standard, and non-governing advisory boards can better understand their important role in the governance process.</a:t>
            </a:r>
            <a:endParaRPr lang="en-US" sz="1200" kern="1200" dirty="0" smtClean="0">
              <a:solidFill>
                <a:schemeClr val="tx1"/>
              </a:solidFill>
              <a:effectLst/>
              <a:latin typeface="AGaramond" pitchFamily="18" charset="0"/>
              <a:ea typeface="+mn-ea"/>
              <a:cs typeface="+mn-cs"/>
            </a:endParaRPr>
          </a:p>
          <a:p>
            <a:r>
              <a:rPr lang="en-US" sz="1200" kern="1200" dirty="0" smtClean="0">
                <a:solidFill>
                  <a:schemeClr val="tx1"/>
                </a:solidFill>
                <a:effectLst/>
                <a:latin typeface="AGaramond" pitchFamily="18" charset="0"/>
                <a:ea typeface="+mn-ea"/>
                <a:cs typeface="+mn-cs"/>
              </a:rPr>
              <a:t> </a:t>
            </a:r>
          </a:p>
          <a:p>
            <a:r>
              <a:rPr lang="en-US" sz="1200" kern="1200" dirty="0" smtClean="0">
                <a:solidFill>
                  <a:schemeClr val="tx1"/>
                </a:solidFill>
                <a:effectLst/>
                <a:latin typeface="AGaramond" pitchFamily="18" charset="0"/>
                <a:ea typeface="+mn-ea"/>
                <a:cs typeface="+mn-cs"/>
              </a:rPr>
              <a:t>NALBOH co-founder and Interim CEO Ned Baker, who has championed the important role of boards of health for over 20 years, commented, “Defining the Governance Functions is groundbreaking for the future of public health. These six functions are to public health governance what the three Core Functions and ten Essential Services have been to public health."  </a:t>
            </a:r>
          </a:p>
          <a:p>
            <a:r>
              <a:rPr lang="en-US" sz="1200" kern="1200" dirty="0" smtClean="0">
                <a:solidFill>
                  <a:schemeClr val="tx1"/>
                </a:solidFill>
                <a:effectLst/>
                <a:latin typeface="AGaramond" pitchFamily="18" charset="0"/>
                <a:ea typeface="+mn-ea"/>
                <a:cs typeface="+mn-cs"/>
              </a:rPr>
              <a:t> </a:t>
            </a:r>
          </a:p>
          <a:p>
            <a:r>
              <a:rPr lang="en-US" sz="1200" b="1" i="1" kern="1200" dirty="0" smtClean="0">
                <a:solidFill>
                  <a:schemeClr val="tx1"/>
                </a:solidFill>
                <a:effectLst/>
                <a:latin typeface="AGaramond" pitchFamily="18" charset="0"/>
                <a:ea typeface="+mn-ea"/>
                <a:cs typeface="+mn-cs"/>
              </a:rPr>
              <a:t>All public health governing entities are responsible for some aspects of each function. No one function is more important than another.</a:t>
            </a:r>
            <a:endParaRPr lang="en-US" sz="1200" kern="1200" dirty="0" smtClean="0">
              <a:solidFill>
                <a:schemeClr val="tx1"/>
              </a:solidFill>
              <a:effectLst/>
              <a:latin typeface="AGaramond" pitchFamily="18" charset="0"/>
              <a:ea typeface="+mn-ea"/>
              <a:cs typeface="+mn-cs"/>
            </a:endParaRPr>
          </a:p>
          <a:p>
            <a:r>
              <a:rPr lang="en-US" sz="1200" b="1" kern="1200" dirty="0" smtClean="0">
                <a:solidFill>
                  <a:schemeClr val="tx1"/>
                </a:solidFill>
                <a:effectLst/>
                <a:latin typeface="AGaramond" pitchFamily="18" charset="0"/>
                <a:ea typeface="+mn-ea"/>
                <a:cs typeface="+mn-cs"/>
              </a:rPr>
              <a:t> </a:t>
            </a:r>
            <a:endParaRPr lang="en-US" sz="1200" kern="1200" dirty="0" smtClean="0">
              <a:solidFill>
                <a:schemeClr val="tx1"/>
              </a:solidFill>
              <a:effectLst/>
              <a:latin typeface="AGaramond" pitchFamily="18" charset="0"/>
              <a:ea typeface="+mn-ea"/>
              <a:cs typeface="+mn-cs"/>
            </a:endParaRPr>
          </a:p>
          <a:p>
            <a:endParaRPr lang="en-US" dirty="0"/>
          </a:p>
        </p:txBody>
      </p:sp>
    </p:spTree>
    <p:extLst>
      <p:ext uri="{BB962C8B-B14F-4D97-AF65-F5344CB8AC3E}">
        <p14:creationId xmlns:p14="http://schemas.microsoft.com/office/powerpoint/2010/main" val="3771188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xfrm>
            <a:off x="1196975" y="701675"/>
            <a:ext cx="4683125" cy="3513138"/>
          </a:xfrm>
          <a:prstGeom prst="rect">
            <a:avLst/>
          </a:prstGeom>
          <a:noFill/>
          <a:ln w="12700">
            <a:solidFill>
              <a:srgbClr val="000000"/>
            </a:solidFill>
            <a:miter lim="800000"/>
            <a:headEnd/>
            <a:tailEnd/>
          </a:ln>
        </p:spPr>
      </p:sp>
      <p:sp>
        <p:nvSpPr>
          <p:cNvPr id="49155" name="Notes Placeholder 2"/>
          <p:cNvSpPr>
            <a:spLocks noGrp="1"/>
          </p:cNvSpPr>
          <p:nvPr>
            <p:ph type="body" idx="1"/>
          </p:nvPr>
        </p:nvSpPr>
        <p:spPr bwMode="auto">
          <a:xfrm>
            <a:off x="708015" y="4447772"/>
            <a:ext cx="5661046" cy="4212455"/>
          </a:xfrm>
          <a:prstGeom prst="rect">
            <a:avLst/>
          </a:prstGeom>
          <a:noFill/>
          <a:ln>
            <a:miter lim="800000"/>
            <a:headEnd/>
            <a:tailEnd/>
          </a:ln>
        </p:spPr>
        <p:txBody>
          <a:bodyPr lIns="86651" tIns="43325" rIns="86651" bIns="43325"/>
          <a:lstStyle/>
          <a:p>
            <a:r>
              <a:rPr lang="en-US" dirty="0" smtClean="0"/>
              <a:t>MAVEN </a:t>
            </a:r>
          </a:p>
          <a:p>
            <a:r>
              <a:rPr lang="en-US" dirty="0" smtClean="0"/>
              <a:t>Effective July 8, 2011, 105 CMR 300.000:   REPORTABLE DISEASES, </a:t>
            </a:r>
          </a:p>
          <a:p>
            <a:r>
              <a:rPr lang="en-US" dirty="0" smtClean="0"/>
              <a:t>SURVEILLANCE, AND ISOLATION AND QUARANTINE REQUIREMENTS were </a:t>
            </a:r>
          </a:p>
          <a:p>
            <a:r>
              <a:rPr lang="en-US" dirty="0" smtClean="0"/>
              <a:t>amended as follows: </a:t>
            </a:r>
          </a:p>
          <a:p>
            <a:r>
              <a:rPr lang="en-US" dirty="0" smtClean="0"/>
              <a:t>300.020:  Definitions</a:t>
            </a:r>
          </a:p>
          <a:p>
            <a:r>
              <a:rPr lang="en-US" dirty="0" smtClean="0"/>
              <a:t>Disease Surveillance and Case Management System.  A secure electronic system utilized by the Department and local boards of health to monitor or respond to </a:t>
            </a:r>
          </a:p>
          <a:p>
            <a:r>
              <a:rPr lang="en-US" dirty="0" smtClean="0"/>
              <a:t>diseases dangerous to the public health.  The system shall be designated and maintained by the Department. </a:t>
            </a:r>
          </a:p>
          <a:p>
            <a:r>
              <a:rPr lang="en-US" dirty="0" smtClean="0"/>
              <a:t>300.110:  Case Reports by Local Board of Health</a:t>
            </a:r>
          </a:p>
          <a:p>
            <a:r>
              <a:rPr lang="en-US" dirty="0" smtClean="0"/>
              <a:t>Each local board of health shall report to the Department the occurrence or suspected occurrence of any disease reported to the board of health, pursuant to 105 CMR 300.100.  </a:t>
            </a:r>
          </a:p>
          <a:p>
            <a:r>
              <a:rPr lang="en-US" dirty="0" smtClean="0"/>
              <a:t>When available, the case’s name, date of birth, age, sex, address and disease must be included for each report.  Each local board of health shall utilize the secure electronic </a:t>
            </a:r>
          </a:p>
          <a:p>
            <a:r>
              <a:rPr lang="en-US" dirty="0" smtClean="0"/>
              <a:t>disease surveillance and case management system designated and maintained by the Department.  Each case shall be reported immediately, but no later than 24 hours after </a:t>
            </a:r>
          </a:p>
          <a:p>
            <a:r>
              <a:rPr lang="en-US" dirty="0" smtClean="0"/>
              <a:t>receipt by the local board of health. </a:t>
            </a:r>
          </a:p>
          <a:p>
            <a:r>
              <a:rPr lang="en-US" dirty="0" smtClean="0"/>
              <a:t>300.160:  Diseases Reportable by Local Boards of Health to the Department Whenever there shall occur in any municipality report of a case of unusual illness or </a:t>
            </a:r>
          </a:p>
          <a:p>
            <a:r>
              <a:rPr lang="en-US" dirty="0" smtClean="0"/>
              <a:t>cluster or outbreak of disease, including but not limited to suspected food poisoning, or an increased incidence of diarrheal and/or unexplained febrile illness, it shall be the duty </a:t>
            </a:r>
          </a:p>
          <a:p>
            <a:r>
              <a:rPr lang="en-US" dirty="0" smtClean="0"/>
              <a:t>of the local board of health to report immediately by secure electronic disease surveillance and case management system designated and maintained by the </a:t>
            </a:r>
          </a:p>
          <a:p>
            <a:r>
              <a:rPr lang="en-US" dirty="0" smtClean="0"/>
              <a:t>Department and, if indicated by the Department, by telephone the existence of such an unusual disease, outbreak, cluster, or increased incidence of illness to the Department.</a:t>
            </a:r>
          </a:p>
          <a:p>
            <a:r>
              <a:rPr lang="en-US" dirty="0" smtClean="0"/>
              <a:t>For more information, contact Scott </a:t>
            </a:r>
            <a:r>
              <a:rPr lang="en-US" dirty="0" err="1" smtClean="0"/>
              <a:t>Tropy</a:t>
            </a:r>
            <a:r>
              <a:rPr lang="en-US" dirty="0" smtClean="0"/>
              <a:t>,</a:t>
            </a:r>
            <a:r>
              <a:rPr lang="en-US" baseline="0" dirty="0" smtClean="0"/>
              <a:t> MDPH</a:t>
            </a:r>
            <a:endParaRPr lang="en-US" dirty="0" smtClean="0"/>
          </a:p>
        </p:txBody>
      </p:sp>
    </p:spTree>
    <p:extLst>
      <p:ext uri="{BB962C8B-B14F-4D97-AF65-F5344CB8AC3E}">
        <p14:creationId xmlns:p14="http://schemas.microsoft.com/office/powerpoint/2010/main" val="2097875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1196975" y="701675"/>
            <a:ext cx="4683125" cy="3513138"/>
          </a:xfrm>
          <a:prstGeom prst="rect">
            <a:avLst/>
          </a:prstGeom>
          <a:noFill/>
          <a:ln>
            <a:solidFill>
              <a:srgbClr val="000000"/>
            </a:solidFill>
            <a:miter lim="800000"/>
            <a:headEnd/>
            <a:tailEnd/>
          </a:ln>
        </p:spPr>
      </p:sp>
      <p:sp>
        <p:nvSpPr>
          <p:cNvPr id="50179" name="Rectangle 3"/>
          <p:cNvSpPr>
            <a:spLocks noGrp="1" noChangeArrowheads="1"/>
          </p:cNvSpPr>
          <p:nvPr>
            <p:ph type="body" idx="1"/>
          </p:nvPr>
        </p:nvSpPr>
        <p:spPr bwMode="auto">
          <a:xfrm>
            <a:off x="708015" y="4447772"/>
            <a:ext cx="5661046" cy="4212455"/>
          </a:xfrm>
          <a:prstGeom prst="rect">
            <a:avLst/>
          </a:prstGeom>
          <a:noFill/>
          <a:ln>
            <a:miter lim="800000"/>
            <a:headEnd/>
            <a:tailEnd/>
          </a:ln>
        </p:spPr>
        <p:txBody>
          <a:bodyPr lIns="86651" tIns="43325" rIns="86651" bIns="43325"/>
          <a:lstStyle/>
          <a:p>
            <a:r>
              <a:rPr lang="en-US" dirty="0" smtClean="0"/>
              <a:t>The Health Status Indicators for each community are published by the State Department of Public Health  and are now available online as part of Mass CHIP.   </a:t>
            </a:r>
          </a:p>
          <a:p>
            <a:endParaRPr lang="en-US" dirty="0" smtClean="0"/>
          </a:p>
          <a:p>
            <a:r>
              <a:rPr lang="en-US" dirty="0" smtClean="0">
                <a:solidFill>
                  <a:srgbClr val="FF3300"/>
                </a:solidFill>
              </a:rPr>
              <a:t>Hospital Discharge Data is available from your local hospital. </a:t>
            </a:r>
          </a:p>
          <a:p>
            <a:r>
              <a:rPr lang="en-US" dirty="0" smtClean="0">
                <a:solidFill>
                  <a:srgbClr val="FF3300"/>
                </a:solidFill>
              </a:rPr>
              <a:t>The Mass Injury Surveillance Program monitors incidence and risk factors associated with injuries related to weapons, falls, drowning and motor vehicle accidents.</a:t>
            </a:r>
          </a:p>
          <a:p>
            <a:r>
              <a:rPr lang="en-US" dirty="0" smtClean="0">
                <a:solidFill>
                  <a:srgbClr val="FF3300"/>
                </a:solidFill>
              </a:rPr>
              <a:t>In 2000, Hospital Discharge Data played an important role in an epidemiological investigation of the Tularemia outbreak on Martha’s Vinyard.</a:t>
            </a:r>
          </a:p>
          <a:p>
            <a:endParaRPr lang="en-US" dirty="0" smtClean="0">
              <a:solidFill>
                <a:srgbClr val="FF3300"/>
              </a:solidFill>
            </a:endParaRPr>
          </a:p>
          <a:p>
            <a:r>
              <a:rPr lang="en-US" dirty="0" smtClean="0">
                <a:solidFill>
                  <a:srgbClr val="FF3300"/>
                </a:solidFill>
              </a:rPr>
              <a:t>Fall 2010, DPH received a major CDC grant to upgrade electronic data collection including death certificates and MAVEN  System for disease reporting.</a:t>
            </a:r>
          </a:p>
          <a:p>
            <a:endParaRPr lang="en-US" dirty="0" smtClean="0">
              <a:solidFill>
                <a:srgbClr val="FF3300"/>
              </a:solidFill>
            </a:endParaRPr>
          </a:p>
          <a:p>
            <a:r>
              <a:rPr lang="en-US" dirty="0" smtClean="0"/>
              <a:t>One Assessment Tool is the National Public Health Performance Standards Program (NPHPSP) which is designed to measure both state and local public health performance. It includes three instruments:</a:t>
            </a:r>
          </a:p>
          <a:p>
            <a:r>
              <a:rPr lang="en-US" dirty="0" smtClean="0"/>
              <a:t>State – focusing on the State Public Health Department</a:t>
            </a:r>
          </a:p>
          <a:p>
            <a:r>
              <a:rPr lang="en-US" dirty="0" smtClean="0"/>
              <a:t>Local – focusing on the entire Local Public Health System as it was described on slides 13-1.</a:t>
            </a:r>
          </a:p>
          <a:p>
            <a:r>
              <a:rPr lang="en-US" dirty="0" smtClean="0"/>
              <a:t>Governance – focusing on the local authority ultimately accountable for public health and responsible for establishing and enforcing regulations, setting policies and hiring policies.</a:t>
            </a:r>
          </a:p>
          <a:p>
            <a:endParaRPr lang="en-US" dirty="0" smtClean="0"/>
          </a:p>
          <a:p>
            <a:r>
              <a:rPr lang="en-US" dirty="0" smtClean="0"/>
              <a:t>Within the local public health system, the board of health has a very important role in achieving the healthy community goals. </a:t>
            </a:r>
          </a:p>
          <a:p>
            <a:r>
              <a:rPr lang="en-US" dirty="0" smtClean="0"/>
              <a:t>First, the board must determine the specific health needs. There are tools which will help measure local health, but it is also important to seek out the opinions of those who may represent different sectors of the community, from business leaders and welfare agencies to neighborhood and environmental groups.</a:t>
            </a:r>
          </a:p>
          <a:p>
            <a:r>
              <a:rPr lang="en-US" dirty="0" smtClean="0"/>
              <a:t>Having done an assessment of need, the board of health must determine the resources that are available for meeting these needs.  At the same time, a plan must be developed to organize and coordinate services. </a:t>
            </a:r>
          </a:p>
          <a:p>
            <a:r>
              <a:rPr lang="en-US" dirty="0" smtClean="0"/>
              <a:t>Lastly, a good evaluation tool should be developed to determine if the goals were accomplished and if the resources were adequate and efficiently utilized.</a:t>
            </a:r>
          </a:p>
          <a:p>
            <a:r>
              <a:rPr lang="en-US" dirty="0" smtClean="0"/>
              <a:t>professional staff. Under Massachusetts General Law, this responsibility generally falls to the Board of Health, except where there has been a change imposed by town charter. </a:t>
            </a:r>
          </a:p>
          <a:p>
            <a:endParaRPr lang="en-US" dirty="0" smtClean="0"/>
          </a:p>
          <a:p>
            <a:r>
              <a:rPr lang="en-US" dirty="0" smtClean="0"/>
              <a:t>Addendum </a:t>
            </a:r>
            <a:endParaRPr lang="en-US" dirty="0" smtClean="0">
              <a:solidFill>
                <a:srgbClr val="FF3300"/>
              </a:solidFill>
            </a:endParaRPr>
          </a:p>
        </p:txBody>
      </p:sp>
    </p:spTree>
    <p:extLst>
      <p:ext uri="{BB962C8B-B14F-4D97-AF65-F5344CB8AC3E}">
        <p14:creationId xmlns:p14="http://schemas.microsoft.com/office/powerpoint/2010/main" val="3840651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bwMode="auto">
          <a:xfrm>
            <a:off x="1196975" y="701675"/>
            <a:ext cx="4683125" cy="3513138"/>
          </a:xfrm>
          <a:prstGeom prst="rect">
            <a:avLst/>
          </a:prstGeom>
          <a:noFill/>
          <a:ln w="12700">
            <a:solidFill>
              <a:srgbClr val="000000"/>
            </a:solidFill>
            <a:miter lim="800000"/>
            <a:headEnd/>
            <a:tailEnd/>
          </a:ln>
        </p:spPr>
      </p:sp>
      <p:sp>
        <p:nvSpPr>
          <p:cNvPr id="52227" name="Notes Placeholder 2"/>
          <p:cNvSpPr>
            <a:spLocks noGrp="1"/>
          </p:cNvSpPr>
          <p:nvPr>
            <p:ph type="body" idx="1"/>
          </p:nvPr>
        </p:nvSpPr>
        <p:spPr bwMode="auto">
          <a:xfrm>
            <a:off x="708015" y="4447772"/>
            <a:ext cx="5661046" cy="4212455"/>
          </a:xfrm>
          <a:prstGeom prst="rect">
            <a:avLst/>
          </a:prstGeom>
          <a:noFill/>
          <a:ln>
            <a:miter lim="800000"/>
            <a:headEnd/>
            <a:tailEnd/>
          </a:ln>
        </p:spPr>
        <p:txBody>
          <a:bodyPr lIns="86658" tIns="43329" rIns="86658" bIns="43329"/>
          <a:lstStyle/>
          <a:p>
            <a:r>
              <a:rPr lang="en-US" b="1" dirty="0" smtClean="0"/>
              <a:t>Massachusetts Data Sources</a:t>
            </a:r>
          </a:p>
          <a:p>
            <a:r>
              <a:rPr lang="en-US" dirty="0" smtClean="0">
                <a:hlinkClick r:id="rId3"/>
              </a:rPr>
              <a:t>Massachusetts Office of Health and Human Services</a:t>
            </a:r>
            <a:endParaRPr lang="en-US" dirty="0" smtClean="0"/>
          </a:p>
          <a:p>
            <a:pPr lvl="1"/>
            <a:r>
              <a:rPr lang="en-US" dirty="0" smtClean="0"/>
              <a:t>Massachusetts distributes software (</a:t>
            </a:r>
            <a:r>
              <a:rPr lang="en-US" dirty="0" err="1" smtClean="0">
                <a:hlinkClick r:id="rId4"/>
              </a:rPr>
              <a:t>MassCHIP</a:t>
            </a:r>
            <a:r>
              <a:rPr lang="en-US" dirty="0" smtClean="0"/>
              <a:t>) for users to download that provides access to health status, health outcome, program utilization, and demographic data.  Users can access summary reports (Instant Topics) or create their own custom reports for counties. Custom reports</a:t>
            </a:r>
            <a:r>
              <a:rPr lang="en-US" baseline="0" dirty="0" smtClean="0"/>
              <a:t> must be created within the DPH firewall. You must contact DPH to schedule a time to use a DPH computer at one of its locations. Please contact Ron O’Connor, Director, Office of Local and Regional Health for details – 781-774-6603.</a:t>
            </a:r>
            <a:endParaRPr lang="en-US" dirty="0" smtClean="0"/>
          </a:p>
          <a:p>
            <a:pPr lvl="1"/>
            <a:r>
              <a:rPr lang="en-US" dirty="0" smtClean="0"/>
              <a:t>The Department of Children and Families publishes </a:t>
            </a:r>
            <a:r>
              <a:rPr lang="en-US" dirty="0" smtClean="0">
                <a:hlinkClick r:id="rId5"/>
              </a:rPr>
              <a:t>quarterly reports</a:t>
            </a:r>
            <a:r>
              <a:rPr lang="en-US" dirty="0" smtClean="0"/>
              <a:t> with regional-level statistical tables and graphs showing demographic descriptions of foster care providers as well as placement dynamics, case openings, adoption/guardianship subsidies, child maltreatment reporting, and district attorney referrals.</a:t>
            </a:r>
          </a:p>
          <a:p>
            <a:endParaRPr lang="en-US" dirty="0" smtClean="0"/>
          </a:p>
        </p:txBody>
      </p:sp>
    </p:spTree>
    <p:extLst>
      <p:ext uri="{BB962C8B-B14F-4D97-AF65-F5344CB8AC3E}">
        <p14:creationId xmlns:p14="http://schemas.microsoft.com/office/powerpoint/2010/main" val="2186472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1196975" y="701675"/>
            <a:ext cx="4683125" cy="3513138"/>
          </a:xfrm>
          <a:prstGeom prst="rect">
            <a:avLst/>
          </a:prstGeom>
          <a:noFill/>
          <a:ln>
            <a:solidFill>
              <a:srgbClr val="000000"/>
            </a:solidFill>
            <a:miter lim="800000"/>
            <a:headEnd/>
            <a:tailEnd/>
          </a:ln>
        </p:spPr>
      </p:sp>
      <p:sp>
        <p:nvSpPr>
          <p:cNvPr id="53251" name="Rectangle 3"/>
          <p:cNvSpPr>
            <a:spLocks noGrp="1" noChangeArrowheads="1"/>
          </p:cNvSpPr>
          <p:nvPr>
            <p:ph type="body" idx="1"/>
          </p:nvPr>
        </p:nvSpPr>
        <p:spPr bwMode="auto">
          <a:xfrm>
            <a:off x="708015" y="4447772"/>
            <a:ext cx="5661046" cy="4212455"/>
          </a:xfrm>
          <a:prstGeom prst="rect">
            <a:avLst/>
          </a:prstGeom>
          <a:noFill/>
          <a:ln>
            <a:miter lim="800000"/>
            <a:headEnd/>
            <a:tailEnd/>
          </a:ln>
        </p:spPr>
        <p:txBody>
          <a:bodyPr lIns="86651" tIns="43325" rIns="86651" bIns="43325"/>
          <a:lstStyle/>
          <a:p>
            <a:r>
              <a:rPr lang="en-US" dirty="0" smtClean="0"/>
              <a:t>The Massachusetts Community Health Information Profile (</a:t>
            </a:r>
            <a:r>
              <a:rPr lang="en-US" dirty="0" err="1" smtClean="0"/>
              <a:t>MassCHIP</a:t>
            </a:r>
            <a:r>
              <a:rPr lang="en-US" dirty="0" smtClean="0"/>
              <a:t>) is a dynamic, user-friendly information service that provides free, online access to  many health and social indicators.  With </a:t>
            </a:r>
            <a:r>
              <a:rPr lang="en-US" dirty="0" err="1" smtClean="0"/>
              <a:t>MassCHIP</a:t>
            </a:r>
            <a:r>
              <a:rPr lang="en-US" dirty="0" smtClean="0"/>
              <a:t>, you can obtain community-level data to assess health needs, monitor health status indicators, and evaluate health programs. </a:t>
            </a:r>
          </a:p>
          <a:p>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bg1"/>
                </a:solidFill>
              </a:rPr>
              <a:t>Community-level data can be accessed through </a:t>
            </a:r>
            <a:r>
              <a:rPr lang="en-US" dirty="0" err="1" smtClean="0">
                <a:solidFill>
                  <a:schemeClr val="bg1"/>
                </a:solidFill>
              </a:rPr>
              <a:t>MassCHIP</a:t>
            </a:r>
            <a:r>
              <a:rPr lang="en-US" dirty="0" smtClean="0">
                <a:solidFill>
                  <a:schemeClr val="bg1"/>
                </a:solidFill>
              </a:rPr>
              <a:t> in two ways, both having a tremendous wealth of information. One way is by generating </a:t>
            </a:r>
            <a:r>
              <a:rPr lang="en-US" dirty="0" smtClean="0">
                <a:solidFill>
                  <a:schemeClr val="bg1"/>
                </a:solidFill>
                <a:hlinkClick r:id="rId3" action="ppaction://hlinkfile"/>
              </a:rPr>
              <a:t>Instant Topics</a:t>
            </a:r>
            <a:r>
              <a:rPr lang="en-US" dirty="0" smtClean="0">
                <a:solidFill>
                  <a:schemeClr val="bg1"/>
                </a:solidFill>
              </a:rPr>
              <a:t> (formerly known as standard reports), which are predefined reports using </a:t>
            </a:r>
            <a:r>
              <a:rPr lang="en-US" dirty="0" err="1" smtClean="0">
                <a:solidFill>
                  <a:schemeClr val="bg1"/>
                </a:solidFill>
              </a:rPr>
              <a:t>MassCHIP's</a:t>
            </a:r>
            <a:r>
              <a:rPr lang="en-US" dirty="0" smtClean="0">
                <a:solidFill>
                  <a:schemeClr val="bg1"/>
                </a:solidFill>
              </a:rPr>
              <a:t> most recent data. Another way for an even more </a:t>
            </a:r>
            <a:r>
              <a:rPr lang="en-US" dirty="0" smtClean="0"/>
              <a:t>in-depth view of your data source and particular selectors, not available within Instant Topics, is by creating user-defined Custom Reports.   Custom reports</a:t>
            </a:r>
            <a:r>
              <a:rPr lang="en-US" baseline="0" dirty="0" smtClean="0"/>
              <a:t> must be created within the DPH firewall. You must contact DPH to schedule a time to use a DPH computer at one of its locations. Please contact Ron O’Connor, Director, Office of Local and Regional Health for details – 781-774-6603.</a:t>
            </a:r>
            <a:endParaRPr lang="en-US" dirty="0" smtClean="0"/>
          </a:p>
          <a:p>
            <a:endParaRPr lang="en-US" dirty="0" smtClean="0"/>
          </a:p>
          <a:p>
            <a:r>
              <a:rPr lang="en-US" dirty="0" smtClean="0"/>
              <a:t>No registration is required to use the Instant Topics forms, which are available on the Web at http://masschip.state.ma.us/InstantTopics/affiliate.htm</a:t>
            </a:r>
          </a:p>
          <a:p>
            <a:r>
              <a:rPr lang="en-US" dirty="0" smtClean="0">
                <a:solidFill>
                  <a:schemeClr val="bg1"/>
                </a:solidFill>
              </a:rPr>
              <a:t>Information about your community</a:t>
            </a:r>
          </a:p>
          <a:p>
            <a:r>
              <a:rPr lang="en-US" dirty="0" smtClean="0">
                <a:solidFill>
                  <a:schemeClr val="bg1"/>
                </a:solidFill>
              </a:rPr>
              <a:t>Some examples: </a:t>
            </a:r>
          </a:p>
          <a:p>
            <a:r>
              <a:rPr lang="en-US" dirty="0" smtClean="0">
                <a:solidFill>
                  <a:schemeClr val="bg1"/>
                </a:solidFill>
              </a:rPr>
              <a:t>  The percentage of mothers receiving adequate prenatal care </a:t>
            </a:r>
          </a:p>
          <a:p>
            <a:r>
              <a:rPr lang="en-US" dirty="0" smtClean="0">
                <a:solidFill>
                  <a:schemeClr val="bg1"/>
                </a:solidFill>
              </a:rPr>
              <a:t>  The number of admissions to substance abuse treatment programs</a:t>
            </a:r>
          </a:p>
          <a:p>
            <a:r>
              <a:rPr lang="en-US" dirty="0" smtClean="0">
                <a:solidFill>
                  <a:schemeClr val="bg1"/>
                </a:solidFill>
              </a:rPr>
              <a:t>  The birth rate for teenagers </a:t>
            </a:r>
          </a:p>
          <a:p>
            <a:r>
              <a:rPr lang="en-US" dirty="0" smtClean="0">
                <a:solidFill>
                  <a:schemeClr val="bg1"/>
                </a:solidFill>
              </a:rPr>
              <a:t>  The percentage of current smokers </a:t>
            </a:r>
          </a:p>
          <a:p>
            <a:r>
              <a:rPr lang="en-US" dirty="0" smtClean="0">
                <a:solidFill>
                  <a:schemeClr val="bg1"/>
                </a:solidFill>
              </a:rPr>
              <a:t>  Public school expenditures per student </a:t>
            </a:r>
          </a:p>
          <a:p>
            <a:endParaRPr lang="en-US" dirty="0" smtClean="0"/>
          </a:p>
        </p:txBody>
      </p:sp>
    </p:spTree>
    <p:extLst>
      <p:ext uri="{BB962C8B-B14F-4D97-AF65-F5344CB8AC3E}">
        <p14:creationId xmlns:p14="http://schemas.microsoft.com/office/powerpoint/2010/main" val="3845666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xfrm>
            <a:off x="1196975" y="701675"/>
            <a:ext cx="4683125" cy="3513138"/>
          </a:xfrm>
          <a:prstGeom prst="rect">
            <a:avLst/>
          </a:prstGeom>
          <a:noFill/>
          <a:ln w="12700">
            <a:solidFill>
              <a:srgbClr val="000000"/>
            </a:solidFill>
            <a:miter lim="800000"/>
            <a:headEnd/>
            <a:tailEnd/>
          </a:ln>
        </p:spPr>
      </p:sp>
      <p:sp>
        <p:nvSpPr>
          <p:cNvPr id="54275" name="Notes Placeholder 2"/>
          <p:cNvSpPr>
            <a:spLocks noGrp="1"/>
          </p:cNvSpPr>
          <p:nvPr>
            <p:ph type="body" idx="1"/>
          </p:nvPr>
        </p:nvSpPr>
        <p:spPr bwMode="auto">
          <a:xfrm>
            <a:off x="708015" y="4447772"/>
            <a:ext cx="5661046" cy="4212455"/>
          </a:xfrm>
          <a:prstGeom prst="rect">
            <a:avLst/>
          </a:prstGeom>
          <a:noFill/>
          <a:ln>
            <a:miter lim="800000"/>
            <a:headEnd/>
            <a:tailEnd/>
          </a:ln>
        </p:spPr>
        <p:txBody>
          <a:bodyPr lIns="86658" tIns="43329" rIns="86658" bIns="43329"/>
          <a:lstStyle/>
          <a:p>
            <a:r>
              <a:rPr lang="en-US" dirty="0" smtClean="0"/>
              <a:t>The Guide to Community Preventive Services, often called the Community Guide (CG), is an ever-expanding free resource providing recommendations on evidence based interventions to improve public health and prevent disease in your community.</a:t>
            </a:r>
          </a:p>
          <a:p>
            <a:r>
              <a:rPr lang="en-US" dirty="0" smtClean="0"/>
              <a:t>is an ever-expanding free resource providing recommendations on evidence based interventions to improve public health and prevent disease in your community.</a:t>
            </a:r>
          </a:p>
          <a:p>
            <a:r>
              <a:rPr lang="en-US" dirty="0" smtClean="0"/>
              <a:t> </a:t>
            </a:r>
          </a:p>
          <a:p>
            <a:r>
              <a:rPr lang="en-US" dirty="0" smtClean="0"/>
              <a:t>These programs and policies have undergone a scientific systematic review process and answer questions critical to boards of health and others interested in community health and well-being such as:</a:t>
            </a:r>
          </a:p>
          <a:p>
            <a:r>
              <a:rPr lang="en-US" dirty="0" smtClean="0"/>
              <a:t>What interventions have and have not worked?</a:t>
            </a:r>
          </a:p>
          <a:p>
            <a:r>
              <a:rPr lang="en-US" dirty="0" smtClean="0"/>
              <a:t>In which populations and settings has the intervention worked or not worked?</a:t>
            </a:r>
          </a:p>
          <a:p>
            <a:r>
              <a:rPr lang="en-US" dirty="0" smtClean="0"/>
              <a:t>What might the intervention cost? What should I expect for my investment?</a:t>
            </a:r>
          </a:p>
          <a:p>
            <a:r>
              <a:rPr lang="en-US" dirty="0" smtClean="0"/>
              <a:t>Does the intervention lead to any other benefits or harms?</a:t>
            </a:r>
          </a:p>
          <a:p>
            <a:r>
              <a:rPr lang="en-US" dirty="0" smtClean="0"/>
              <a:t>What interventions need more research before we know if they work or not?</a:t>
            </a:r>
            <a:br>
              <a:rPr lang="en-US" dirty="0" smtClean="0"/>
            </a:br>
            <a:r>
              <a:rPr lang="en-US" dirty="0" smtClean="0"/>
              <a:t>Example</a:t>
            </a:r>
            <a:r>
              <a:rPr lang="en-US" baseline="0" dirty="0" smtClean="0"/>
              <a:t> : addressing </a:t>
            </a:r>
            <a:endParaRPr lang="en-US" dirty="0" smtClean="0"/>
          </a:p>
          <a:p>
            <a:endParaRPr lang="en-US" dirty="0" smtClean="0"/>
          </a:p>
        </p:txBody>
      </p:sp>
    </p:spTree>
    <p:extLst>
      <p:ext uri="{BB962C8B-B14F-4D97-AF65-F5344CB8AC3E}">
        <p14:creationId xmlns:p14="http://schemas.microsoft.com/office/powerpoint/2010/main" val="3953161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196975" y="701675"/>
            <a:ext cx="4683125" cy="3513138"/>
          </a:xfrm>
          <a:prstGeom prst="rect">
            <a:avLst/>
          </a:prstGeom>
          <a:noFill/>
          <a:ln>
            <a:solidFill>
              <a:srgbClr val="000000"/>
            </a:solidFill>
            <a:miter lim="800000"/>
            <a:headEnd/>
            <a:tailEnd/>
          </a:ln>
        </p:spPr>
      </p:sp>
      <p:sp>
        <p:nvSpPr>
          <p:cNvPr id="55299" name="Rectangle 3"/>
          <p:cNvSpPr>
            <a:spLocks noGrp="1" noChangeArrowheads="1"/>
          </p:cNvSpPr>
          <p:nvPr>
            <p:ph type="body" idx="1"/>
          </p:nvPr>
        </p:nvSpPr>
        <p:spPr bwMode="auto">
          <a:xfrm>
            <a:off x="708015" y="4447772"/>
            <a:ext cx="5661046" cy="4212455"/>
          </a:xfrm>
          <a:prstGeom prst="rect">
            <a:avLst/>
          </a:prstGeom>
          <a:noFill/>
          <a:ln>
            <a:miter lim="800000"/>
            <a:headEnd/>
            <a:tailEnd/>
          </a:ln>
        </p:spPr>
        <p:txBody>
          <a:bodyPr lIns="86651" tIns="43325" rIns="86651" bIns="43325"/>
          <a:lstStyle/>
          <a:p>
            <a:pPr>
              <a:tabLst>
                <a:tab pos="505503" algn="l"/>
                <a:tab pos="1012511" algn="l"/>
              </a:tabLst>
            </a:pPr>
            <a:r>
              <a:rPr lang="en-US" dirty="0" smtClean="0">
                <a:solidFill>
                  <a:srgbClr val="FFFFFF"/>
                </a:solidFill>
              </a:rPr>
              <a:t>Consider both the number of full time equivalents in each job position, and the allocation of  time to these individuals.</a:t>
            </a:r>
          </a:p>
          <a:p>
            <a:pPr>
              <a:tabLst>
                <a:tab pos="505503" algn="l"/>
                <a:tab pos="1012511" algn="l"/>
              </a:tabLst>
            </a:pPr>
            <a:r>
              <a:rPr lang="en-US" dirty="0" smtClean="0">
                <a:solidFill>
                  <a:srgbClr val="FFFFFF"/>
                </a:solidFill>
              </a:rPr>
              <a:t>Review Job Descriptions: The BOH should specify, in  writing, the expected duties of staff.</a:t>
            </a:r>
          </a:p>
          <a:p>
            <a:pPr>
              <a:tabLst>
                <a:tab pos="505503" algn="l"/>
                <a:tab pos="1012511" algn="l"/>
              </a:tabLst>
            </a:pPr>
            <a:r>
              <a:rPr lang="en-US" dirty="0" smtClean="0"/>
              <a:t>It is important to remember that job descriptions may periodically need to be revised to meet changing needs within the community. For example, prior to 2001, few people gave any thought to emergency preparedness playing a significant role in local public health.</a:t>
            </a:r>
          </a:p>
          <a:p>
            <a:pPr>
              <a:tabLst>
                <a:tab pos="505503" algn="l"/>
                <a:tab pos="1012511" algn="l"/>
              </a:tabLst>
            </a:pPr>
            <a:endParaRPr lang="en-US" dirty="0" smtClean="0"/>
          </a:p>
          <a:p>
            <a:pPr>
              <a:tabLst>
                <a:tab pos="505503" algn="l"/>
                <a:tab pos="1012511" algn="l"/>
              </a:tabLst>
            </a:pPr>
            <a:r>
              <a:rPr lang="en-US" dirty="0" smtClean="0"/>
              <a:t>Resource: MAHB LOCAL BOH SURVEY Database</a:t>
            </a:r>
          </a:p>
          <a:p>
            <a:pPr>
              <a:tabLst>
                <a:tab pos="505503" algn="l"/>
                <a:tab pos="1012511" algn="l"/>
              </a:tabLst>
            </a:pPr>
            <a:endParaRPr lang="en-US" dirty="0" smtClean="0"/>
          </a:p>
        </p:txBody>
      </p:sp>
    </p:spTree>
    <p:extLst>
      <p:ext uri="{BB962C8B-B14F-4D97-AF65-F5344CB8AC3E}">
        <p14:creationId xmlns:p14="http://schemas.microsoft.com/office/powerpoint/2010/main" val="2867065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xfrm>
            <a:off x="1196975" y="701675"/>
            <a:ext cx="4683125" cy="3513138"/>
          </a:xfrm>
          <a:prstGeom prst="rect">
            <a:avLst/>
          </a:prstGeom>
          <a:noFill/>
          <a:ln w="12700">
            <a:solidFill>
              <a:srgbClr val="000000"/>
            </a:solidFill>
            <a:miter lim="800000"/>
            <a:headEnd/>
            <a:tailEnd/>
          </a:ln>
        </p:spPr>
      </p:sp>
      <p:sp>
        <p:nvSpPr>
          <p:cNvPr id="56323" name="Notes Placeholder 2"/>
          <p:cNvSpPr>
            <a:spLocks noGrp="1"/>
          </p:cNvSpPr>
          <p:nvPr>
            <p:ph type="body" idx="1"/>
          </p:nvPr>
        </p:nvSpPr>
        <p:spPr bwMode="auto">
          <a:xfrm>
            <a:off x="708015" y="4447772"/>
            <a:ext cx="5661046" cy="4212455"/>
          </a:xfrm>
          <a:prstGeom prst="rect">
            <a:avLst/>
          </a:prstGeom>
          <a:noFill/>
          <a:ln>
            <a:miter lim="800000"/>
            <a:headEnd/>
            <a:tailEnd/>
          </a:ln>
        </p:spPr>
        <p:txBody>
          <a:bodyPr lIns="86658" tIns="43329" rIns="86658" bIns="43329"/>
          <a:lstStyle/>
          <a:p>
            <a:r>
              <a:rPr lang="en-US" smtClean="0"/>
              <a:t>The Board of Health can play a leadership role in promoting community health, however it is confusing of the board speaks with multiple discordant voices, especially in an emergency situation.  One person (and a backup) should be selected as the risk communicator for the BOH. This is likely to be the health agent, or it can be a member of the board of health.   All Communications with the press with regard to emergency situations should be handled by this designated person, who should be prepared in advance by attending Risk Communication Training. </a:t>
            </a:r>
          </a:p>
        </p:txBody>
      </p:sp>
    </p:spTree>
    <p:extLst>
      <p:ext uri="{BB962C8B-B14F-4D97-AF65-F5344CB8AC3E}">
        <p14:creationId xmlns:p14="http://schemas.microsoft.com/office/powerpoint/2010/main" val="3383260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bwMode="auto">
          <a:xfrm>
            <a:off x="1196975" y="701675"/>
            <a:ext cx="4683125" cy="3513138"/>
          </a:xfrm>
          <a:prstGeom prst="rect">
            <a:avLst/>
          </a:prstGeom>
          <a:noFill/>
          <a:ln w="12700">
            <a:solidFill>
              <a:srgbClr val="000000"/>
            </a:solidFill>
            <a:miter lim="800000"/>
            <a:headEnd/>
            <a:tailEnd/>
          </a:ln>
        </p:spPr>
      </p:sp>
      <p:sp>
        <p:nvSpPr>
          <p:cNvPr id="57347" name="Notes Placeholder 2"/>
          <p:cNvSpPr>
            <a:spLocks noGrp="1"/>
          </p:cNvSpPr>
          <p:nvPr>
            <p:ph type="body" idx="1"/>
          </p:nvPr>
        </p:nvSpPr>
        <p:spPr bwMode="auto">
          <a:xfrm>
            <a:off x="708015" y="4447772"/>
            <a:ext cx="5661046" cy="4212455"/>
          </a:xfrm>
          <a:prstGeom prst="rect">
            <a:avLst/>
          </a:prstGeom>
          <a:noFill/>
          <a:ln>
            <a:miter lim="800000"/>
            <a:headEnd/>
            <a:tailEnd/>
          </a:ln>
        </p:spPr>
        <p:txBody>
          <a:bodyPr lIns="86658" tIns="43329" rIns="86658" bIns="43329"/>
          <a:lstStyle/>
          <a:p>
            <a:r>
              <a:rPr lang="en-US" smtClean="0"/>
              <a:t>Tips for Message Retention:</a:t>
            </a:r>
          </a:p>
          <a:p>
            <a:endParaRPr lang="en-US" smtClean="0"/>
          </a:p>
          <a:p>
            <a:r>
              <a:rPr lang="en-US" smtClean="0"/>
              <a:t>Provide a structured and organized message</a:t>
            </a:r>
          </a:p>
          <a:p>
            <a:r>
              <a:rPr lang="en-US" smtClean="0"/>
              <a:t>Limit your information to 3 key messages</a:t>
            </a:r>
          </a:p>
          <a:p>
            <a:r>
              <a:rPr lang="en-US" smtClean="0"/>
              <a:t>Keep your messages short  - presented as 7-12 word soundbites</a:t>
            </a:r>
          </a:p>
          <a:p>
            <a:r>
              <a:rPr lang="en-US" smtClean="0"/>
              <a:t>Followed by 2-4 supporting facts</a:t>
            </a:r>
          </a:p>
          <a:p>
            <a:r>
              <a:rPr lang="en-US" smtClean="0"/>
              <a:t>Repeat your key messages</a:t>
            </a:r>
          </a:p>
        </p:txBody>
      </p:sp>
    </p:spTree>
    <p:extLst>
      <p:ext uri="{BB962C8B-B14F-4D97-AF65-F5344CB8AC3E}">
        <p14:creationId xmlns:p14="http://schemas.microsoft.com/office/powerpoint/2010/main" val="1800595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1196975" y="701675"/>
            <a:ext cx="4683125" cy="3513138"/>
          </a:xfrm>
          <a:prstGeom prst="rect">
            <a:avLst/>
          </a:prstGeom>
          <a:noFill/>
          <a:ln>
            <a:solidFill>
              <a:srgbClr val="000000"/>
            </a:solidFill>
            <a:miter lim="800000"/>
            <a:headEnd/>
            <a:tailEnd/>
          </a:ln>
        </p:spPr>
      </p:sp>
      <p:sp>
        <p:nvSpPr>
          <p:cNvPr id="58371" name="Rectangle 3"/>
          <p:cNvSpPr>
            <a:spLocks noGrp="1" noChangeArrowheads="1"/>
          </p:cNvSpPr>
          <p:nvPr>
            <p:ph type="body" idx="1"/>
          </p:nvPr>
        </p:nvSpPr>
        <p:spPr bwMode="auto">
          <a:xfrm>
            <a:off x="708015" y="4447772"/>
            <a:ext cx="5661046" cy="4212455"/>
          </a:xfrm>
          <a:prstGeom prst="rect">
            <a:avLst/>
          </a:prstGeom>
          <a:noFill/>
          <a:ln>
            <a:miter lim="800000"/>
            <a:headEnd/>
            <a:tailEnd/>
          </a:ln>
        </p:spPr>
        <p:txBody>
          <a:bodyPr lIns="86651" tIns="43325" rIns="86651" bIns="43325"/>
          <a:lstStyle/>
          <a:p>
            <a:pPr defTabSz="913216"/>
            <a:r>
              <a:rPr lang="en-US" dirty="0" smtClean="0">
                <a:solidFill>
                  <a:srgbClr val="CCFF66"/>
                </a:solidFill>
              </a:rPr>
              <a:t>If you are a new board member m</a:t>
            </a:r>
            <a:r>
              <a:rPr lang="en-US" dirty="0" smtClean="0"/>
              <a:t>ake sure that you are provided the information you will need to assume  the responsibilities of your office.</a:t>
            </a:r>
          </a:p>
          <a:p>
            <a:pPr defTabSz="913216"/>
            <a:r>
              <a:rPr lang="en-US" dirty="0" smtClean="0"/>
              <a:t>Many newly elected or appointed board of health members begin their community service by arriving to their first meeting, and spend the next few months or longer trying to “catch up” .  There is a better way!</a:t>
            </a:r>
          </a:p>
        </p:txBody>
      </p:sp>
    </p:spTree>
    <p:extLst>
      <p:ext uri="{BB962C8B-B14F-4D97-AF65-F5344CB8AC3E}">
        <p14:creationId xmlns:p14="http://schemas.microsoft.com/office/powerpoint/2010/main" val="591735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xfrm>
            <a:off x="1198563" y="701675"/>
            <a:ext cx="4679950" cy="3511550"/>
          </a:xfrm>
          <a:prstGeom prst="rect">
            <a:avLst/>
          </a:prstGeom>
          <a:noFill/>
          <a:ln w="12700">
            <a:solidFill>
              <a:srgbClr val="000000"/>
            </a:solidFill>
            <a:miter lim="800000"/>
            <a:headEnd/>
            <a:tailEnd/>
          </a:ln>
        </p:spPr>
      </p:sp>
      <p:sp>
        <p:nvSpPr>
          <p:cNvPr id="29699" name="Notes Placeholder 2"/>
          <p:cNvSpPr>
            <a:spLocks noGrp="1"/>
          </p:cNvSpPr>
          <p:nvPr>
            <p:ph type="body" idx="1"/>
          </p:nvPr>
        </p:nvSpPr>
        <p:spPr bwMode="auto">
          <a:xfrm>
            <a:off x="708015" y="4446223"/>
            <a:ext cx="5661046" cy="4214003"/>
          </a:xfrm>
          <a:prstGeom prst="rect">
            <a:avLst/>
          </a:prstGeom>
          <a:ln>
            <a:miter lim="800000"/>
            <a:headEnd/>
            <a:tailEnd/>
          </a:ln>
        </p:spPr>
        <p:txBody>
          <a:bodyPr lIns="91432" tIns="45716" rIns="91432" bIns="45716"/>
          <a:lstStyle/>
          <a:p>
            <a:pPr>
              <a:defRPr/>
            </a:pPr>
            <a:r>
              <a:rPr lang="en-US" b="1" dirty="0" smtClean="0">
                <a:solidFill>
                  <a:schemeClr val="bg1">
                    <a:lumMod val="95000"/>
                  </a:schemeClr>
                </a:solidFill>
              </a:rPr>
              <a:t>Public Health Defined</a:t>
            </a:r>
          </a:p>
          <a:p>
            <a:pPr>
              <a:defRPr/>
            </a:pPr>
            <a:r>
              <a:rPr lang="en-US" b="1" dirty="0" smtClean="0">
                <a:solidFill>
                  <a:schemeClr val="bg1">
                    <a:lumMod val="95000"/>
                  </a:schemeClr>
                </a:solidFill>
              </a:rPr>
              <a:t>Historic Highlights – History of Public Health System in  England and USA</a:t>
            </a:r>
          </a:p>
          <a:p>
            <a:pPr>
              <a:defRPr/>
            </a:pPr>
            <a:r>
              <a:rPr lang="en-US" b="1" dirty="0" smtClean="0">
                <a:solidFill>
                  <a:schemeClr val="bg1">
                    <a:lumMod val="95000"/>
                  </a:schemeClr>
                </a:solidFill>
              </a:rPr>
              <a:t>Description of Public Health System</a:t>
            </a:r>
          </a:p>
          <a:p>
            <a:pPr>
              <a:defRPr/>
            </a:pPr>
            <a:r>
              <a:rPr lang="en-US" b="1" dirty="0" smtClean="0">
                <a:solidFill>
                  <a:schemeClr val="bg1">
                    <a:lumMod val="95000"/>
                  </a:schemeClr>
                </a:solidFill>
              </a:rPr>
              <a:t>Some important PH Terms</a:t>
            </a:r>
          </a:p>
          <a:p>
            <a:pPr>
              <a:defRPr/>
            </a:pPr>
            <a:r>
              <a:rPr lang="en-US" b="1" dirty="0" smtClean="0">
                <a:solidFill>
                  <a:schemeClr val="bg1">
                    <a:lumMod val="95000"/>
                  </a:schemeClr>
                </a:solidFill>
              </a:rPr>
              <a:t>BOH Responsibilities</a:t>
            </a:r>
          </a:p>
          <a:p>
            <a:pPr>
              <a:defRPr/>
            </a:pPr>
            <a:r>
              <a:rPr lang="en-US" b="1" dirty="0" smtClean="0">
                <a:solidFill>
                  <a:schemeClr val="bg1">
                    <a:lumMod val="95000"/>
                  </a:schemeClr>
                </a:solidFill>
              </a:rPr>
              <a:t>Assessment Tools &amp; Resources</a:t>
            </a:r>
          </a:p>
          <a:p>
            <a:pPr>
              <a:defRPr/>
            </a:pPr>
            <a:r>
              <a:rPr lang="en-US" b="1" dirty="0" smtClean="0">
                <a:solidFill>
                  <a:schemeClr val="bg1">
                    <a:lumMod val="95000"/>
                  </a:schemeClr>
                </a:solidFill>
              </a:rPr>
              <a:t>Budgeting Overview</a:t>
            </a:r>
          </a:p>
          <a:p>
            <a:pPr>
              <a:defRPr/>
            </a:pPr>
            <a:endParaRPr lang="en-US" dirty="0" smtClean="0"/>
          </a:p>
        </p:txBody>
      </p:sp>
    </p:spTree>
    <p:extLst>
      <p:ext uri="{BB962C8B-B14F-4D97-AF65-F5344CB8AC3E}">
        <p14:creationId xmlns:p14="http://schemas.microsoft.com/office/powerpoint/2010/main" val="3495453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1196975" y="701675"/>
            <a:ext cx="4683125" cy="3513138"/>
          </a:xfrm>
          <a:prstGeom prst="rect">
            <a:avLst/>
          </a:prstGeom>
          <a:noFill/>
          <a:ln>
            <a:solidFill>
              <a:srgbClr val="000000"/>
            </a:solidFill>
            <a:miter lim="800000"/>
            <a:headEnd/>
            <a:tailEnd/>
          </a:ln>
        </p:spPr>
      </p:sp>
      <p:sp>
        <p:nvSpPr>
          <p:cNvPr id="59395" name="Rectangle 3"/>
          <p:cNvSpPr>
            <a:spLocks noGrp="1" noChangeArrowheads="1"/>
          </p:cNvSpPr>
          <p:nvPr>
            <p:ph type="body" idx="1"/>
          </p:nvPr>
        </p:nvSpPr>
        <p:spPr bwMode="auto">
          <a:xfrm>
            <a:off x="708015" y="4447772"/>
            <a:ext cx="5661046" cy="4212455"/>
          </a:xfrm>
          <a:prstGeom prst="rect">
            <a:avLst/>
          </a:prstGeom>
          <a:noFill/>
          <a:ln>
            <a:miter lim="800000"/>
            <a:headEnd/>
            <a:tailEnd/>
          </a:ln>
        </p:spPr>
        <p:txBody>
          <a:bodyPr lIns="86651" tIns="43325" rIns="86651" bIns="43325"/>
          <a:lstStyle/>
          <a:p>
            <a:r>
              <a:rPr lang="en-US" dirty="0" smtClean="0"/>
              <a:t>New Board Member Orientation Information</a:t>
            </a:r>
          </a:p>
          <a:p>
            <a:r>
              <a:rPr lang="en-US" dirty="0" smtClean="0">
                <a:solidFill>
                  <a:schemeClr val="bg1"/>
                </a:solidFill>
              </a:rPr>
              <a:t>Contact Information</a:t>
            </a:r>
            <a:br>
              <a:rPr lang="en-US" dirty="0" smtClean="0">
                <a:solidFill>
                  <a:schemeClr val="bg1"/>
                </a:solidFill>
              </a:rPr>
            </a:br>
            <a:r>
              <a:rPr lang="en-US" dirty="0" smtClean="0">
                <a:solidFill>
                  <a:schemeClr val="bg1"/>
                </a:solidFill>
              </a:rPr>
              <a:t>Description of local health services</a:t>
            </a:r>
            <a:br>
              <a:rPr lang="en-US" dirty="0" smtClean="0">
                <a:solidFill>
                  <a:schemeClr val="bg1"/>
                </a:solidFill>
              </a:rPr>
            </a:br>
            <a:r>
              <a:rPr lang="en-US" dirty="0" smtClean="0">
                <a:solidFill>
                  <a:schemeClr val="bg1"/>
                </a:solidFill>
              </a:rPr>
              <a:t>Description of on-going or recent legal issues</a:t>
            </a:r>
            <a:br>
              <a:rPr lang="en-US" dirty="0" smtClean="0">
                <a:solidFill>
                  <a:schemeClr val="bg1"/>
                </a:solidFill>
              </a:rPr>
            </a:br>
            <a:r>
              <a:rPr lang="en-US" dirty="0" smtClean="0">
                <a:solidFill>
                  <a:schemeClr val="bg1"/>
                </a:solidFill>
              </a:rPr>
              <a:t>Budget for previous &amp; present year</a:t>
            </a:r>
            <a:br>
              <a:rPr lang="en-US" dirty="0" smtClean="0">
                <a:solidFill>
                  <a:schemeClr val="bg1"/>
                </a:solidFill>
              </a:rPr>
            </a:br>
            <a:r>
              <a:rPr lang="en-US" dirty="0" smtClean="0">
                <a:solidFill>
                  <a:schemeClr val="bg1"/>
                </a:solidFill>
              </a:rPr>
              <a:t>Minutes for past 2 years</a:t>
            </a:r>
            <a:br>
              <a:rPr lang="en-US" dirty="0" smtClean="0">
                <a:solidFill>
                  <a:schemeClr val="bg1"/>
                </a:solidFill>
              </a:rPr>
            </a:br>
            <a:r>
              <a:rPr lang="en-US" dirty="0" smtClean="0">
                <a:solidFill>
                  <a:schemeClr val="bg1"/>
                </a:solidFill>
              </a:rPr>
              <a:t>Department finances, fees and other income sources </a:t>
            </a:r>
          </a:p>
          <a:p>
            <a:r>
              <a:rPr lang="en-US" b="1" dirty="0" smtClean="0">
                <a:solidFill>
                  <a:schemeClr val="bg1"/>
                </a:solidFill>
              </a:rPr>
              <a:t/>
            </a:r>
            <a:br>
              <a:rPr lang="en-US" b="1" dirty="0" smtClean="0">
                <a:solidFill>
                  <a:schemeClr val="bg1"/>
                </a:solidFill>
              </a:rPr>
            </a:br>
            <a:r>
              <a:rPr lang="en-US" dirty="0" smtClean="0"/>
              <a:t>At a minimum, each board member should be supplied with the a list of contacts….</a:t>
            </a:r>
          </a:p>
          <a:p>
            <a:r>
              <a:rPr lang="en-US" dirty="0" smtClean="0"/>
              <a:t>When a new board member takes office, it would also be helpful to set aside some time at each meeting to go over important background information, including the budget process.</a:t>
            </a:r>
          </a:p>
          <a:p>
            <a:endParaRPr lang="en-US" dirty="0" smtClean="0"/>
          </a:p>
        </p:txBody>
      </p:sp>
    </p:spTree>
    <p:extLst>
      <p:ext uri="{BB962C8B-B14F-4D97-AF65-F5344CB8AC3E}">
        <p14:creationId xmlns:p14="http://schemas.microsoft.com/office/powerpoint/2010/main" val="2161037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1196975" y="701675"/>
            <a:ext cx="4683125" cy="3513138"/>
          </a:xfrm>
          <a:prstGeom prst="rect">
            <a:avLst/>
          </a:prstGeom>
          <a:noFill/>
          <a:ln>
            <a:solidFill>
              <a:srgbClr val="000000"/>
            </a:solidFill>
            <a:miter lim="800000"/>
            <a:headEnd/>
            <a:tailEnd/>
          </a:ln>
        </p:spPr>
      </p:sp>
      <p:sp>
        <p:nvSpPr>
          <p:cNvPr id="60419" name="Rectangle 3"/>
          <p:cNvSpPr>
            <a:spLocks noGrp="1" noChangeArrowheads="1"/>
          </p:cNvSpPr>
          <p:nvPr>
            <p:ph type="body" idx="1"/>
          </p:nvPr>
        </p:nvSpPr>
        <p:spPr bwMode="auto">
          <a:xfrm>
            <a:off x="708015" y="4447772"/>
            <a:ext cx="5661046" cy="4212455"/>
          </a:xfrm>
          <a:prstGeom prst="rect">
            <a:avLst/>
          </a:prstGeom>
          <a:noFill/>
          <a:ln>
            <a:miter lim="800000"/>
            <a:headEnd/>
            <a:tailEnd/>
          </a:ln>
        </p:spPr>
        <p:txBody>
          <a:bodyPr lIns="86651" tIns="43325" rIns="86651" bIns="43325"/>
          <a:lstStyle/>
          <a:p>
            <a:r>
              <a:rPr lang="en-US" dirty="0" smtClean="0"/>
              <a:t>A copy of all </a:t>
            </a:r>
            <a:r>
              <a:rPr lang="en-US" dirty="0" smtClean="0">
                <a:solidFill>
                  <a:schemeClr val="bg1"/>
                </a:solidFill>
              </a:rPr>
              <a:t>Local health regulations, job descriptions and pertinent bylaws should be provided, also…</a:t>
            </a:r>
            <a:br>
              <a:rPr lang="en-US" dirty="0" smtClean="0">
                <a:solidFill>
                  <a:schemeClr val="bg1"/>
                </a:solidFill>
              </a:rPr>
            </a:br>
            <a:r>
              <a:rPr lang="en-US" dirty="0" smtClean="0">
                <a:solidFill>
                  <a:schemeClr val="bg1"/>
                </a:solidFill>
              </a:rPr>
              <a:t>Job descriptions for professional staff</a:t>
            </a:r>
            <a:br>
              <a:rPr lang="en-US" dirty="0" smtClean="0">
                <a:solidFill>
                  <a:schemeClr val="bg1"/>
                </a:solidFill>
              </a:rPr>
            </a:br>
            <a:r>
              <a:rPr lang="en-US" dirty="0" smtClean="0">
                <a:solidFill>
                  <a:schemeClr val="bg1"/>
                </a:solidFill>
              </a:rPr>
              <a:t>Evaluation plan for Health Director or Agent and Public Health Nurse</a:t>
            </a:r>
            <a:br>
              <a:rPr lang="en-US" dirty="0" smtClean="0">
                <a:solidFill>
                  <a:schemeClr val="bg1"/>
                </a:solidFill>
              </a:rPr>
            </a:br>
            <a:r>
              <a:rPr lang="en-US" dirty="0" smtClean="0">
                <a:solidFill>
                  <a:schemeClr val="bg1"/>
                </a:solidFill>
              </a:rPr>
              <a:t>Board Evaluation Plan</a:t>
            </a:r>
            <a:br>
              <a:rPr lang="en-US" dirty="0" smtClean="0">
                <a:solidFill>
                  <a:schemeClr val="bg1"/>
                </a:solidFill>
              </a:rPr>
            </a:br>
            <a:r>
              <a:rPr lang="en-US" dirty="0" smtClean="0">
                <a:solidFill>
                  <a:schemeClr val="bg1"/>
                </a:solidFill>
              </a:rPr>
              <a:t>Overview of Medical Reserve Corp structure and Emergency Preparedness documents</a:t>
            </a:r>
            <a:r>
              <a:rPr lang="en-US" sz="800" b="1" dirty="0" smtClean="0">
                <a:solidFill>
                  <a:schemeClr val="bg1"/>
                </a:solidFill>
              </a:rPr>
              <a:t/>
            </a:r>
            <a:br>
              <a:rPr lang="en-US" sz="800" b="1" dirty="0" smtClean="0">
                <a:solidFill>
                  <a:schemeClr val="bg1"/>
                </a:solidFill>
              </a:rPr>
            </a:br>
            <a:endParaRPr lang="en-US" dirty="0" smtClean="0"/>
          </a:p>
        </p:txBody>
      </p:sp>
    </p:spTree>
    <p:extLst>
      <p:ext uri="{BB962C8B-B14F-4D97-AF65-F5344CB8AC3E}">
        <p14:creationId xmlns:p14="http://schemas.microsoft.com/office/powerpoint/2010/main" val="6136085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bwMode="auto">
          <a:xfrm>
            <a:off x="1196975" y="701675"/>
            <a:ext cx="4683125" cy="3513138"/>
          </a:xfrm>
          <a:prstGeom prst="rect">
            <a:avLst/>
          </a:prstGeom>
          <a:noFill/>
          <a:ln w="12700">
            <a:solidFill>
              <a:srgbClr val="000000"/>
            </a:solidFill>
            <a:miter lim="800000"/>
            <a:headEnd/>
            <a:tailEnd/>
          </a:ln>
        </p:spPr>
      </p:sp>
      <p:sp>
        <p:nvSpPr>
          <p:cNvPr id="61443" name="Notes Placeholder 2"/>
          <p:cNvSpPr>
            <a:spLocks noGrp="1"/>
          </p:cNvSpPr>
          <p:nvPr>
            <p:ph type="body" idx="1"/>
          </p:nvPr>
        </p:nvSpPr>
        <p:spPr bwMode="auto">
          <a:xfrm>
            <a:off x="708015" y="4447772"/>
            <a:ext cx="5661046" cy="4212455"/>
          </a:xfrm>
          <a:prstGeom prst="rect">
            <a:avLst/>
          </a:prstGeom>
          <a:noFill/>
          <a:ln>
            <a:miter lim="800000"/>
            <a:headEnd/>
            <a:tailEnd/>
          </a:ln>
        </p:spPr>
        <p:txBody>
          <a:bodyPr lIns="86651" tIns="43325" rIns="86651" bIns="43325"/>
          <a:lstStyle/>
          <a:p>
            <a:r>
              <a:rPr lang="en-US" smtClean="0"/>
              <a:t>Most town governments are facing shortfalls, which has begun to impact board of health staffing and programs.</a:t>
            </a:r>
          </a:p>
          <a:p>
            <a:r>
              <a:rPr lang="en-US" smtClean="0"/>
              <a:t>FY 08 budgets and staffing are probably a high water mark for some years to come.</a:t>
            </a:r>
          </a:p>
          <a:p>
            <a:endParaRPr lang="en-US" smtClean="0"/>
          </a:p>
          <a:p>
            <a:r>
              <a:rPr lang="en-US" smtClean="0"/>
              <a:t>Regionalizing or sharing resources may be the best way to preserve core public health functions.</a:t>
            </a:r>
          </a:p>
          <a:p>
            <a:r>
              <a:rPr lang="en-US" smtClean="0"/>
              <a:t>A significant percentage of health agents and public health nurses are eligible to retire within the next two years.  </a:t>
            </a:r>
          </a:p>
          <a:p>
            <a:r>
              <a:rPr lang="en-US" smtClean="0"/>
              <a:t>The public generally does not have a good understanding of what public health is, and the role it plays in their lives (unlike fire, police and schools)</a:t>
            </a:r>
          </a:p>
        </p:txBody>
      </p:sp>
    </p:spTree>
    <p:extLst>
      <p:ext uri="{BB962C8B-B14F-4D97-AF65-F5344CB8AC3E}">
        <p14:creationId xmlns:p14="http://schemas.microsoft.com/office/powerpoint/2010/main" val="31241722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bwMode="auto">
          <a:xfrm>
            <a:off x="1198563" y="701675"/>
            <a:ext cx="4679950" cy="3511550"/>
          </a:xfrm>
          <a:prstGeom prst="rect">
            <a:avLst/>
          </a:prstGeom>
          <a:noFill/>
          <a:ln w="12700">
            <a:solidFill>
              <a:srgbClr val="000000"/>
            </a:solidFill>
            <a:miter lim="800000"/>
            <a:headEnd/>
            <a:tailEnd/>
          </a:ln>
        </p:spPr>
      </p:sp>
      <p:sp>
        <p:nvSpPr>
          <p:cNvPr id="62467" name="Notes Placeholder 2"/>
          <p:cNvSpPr>
            <a:spLocks noGrp="1"/>
          </p:cNvSpPr>
          <p:nvPr>
            <p:ph type="body" idx="1"/>
          </p:nvPr>
        </p:nvSpPr>
        <p:spPr bwMode="auto">
          <a:xfrm>
            <a:off x="708015" y="4446223"/>
            <a:ext cx="5661046" cy="4214003"/>
          </a:xfrm>
          <a:prstGeom prst="rect">
            <a:avLst/>
          </a:prstGeom>
          <a:noFill/>
          <a:ln>
            <a:miter lim="800000"/>
            <a:headEnd/>
            <a:tailEnd/>
          </a:ln>
        </p:spPr>
        <p:txBody>
          <a:bodyPr lIns="91432" tIns="45716" rIns="91432" bIns="45716"/>
          <a:lstStyle/>
          <a:p>
            <a:r>
              <a:rPr lang="en-US" dirty="0" smtClean="0">
                <a:solidFill>
                  <a:schemeClr val="bg1"/>
                </a:solidFill>
              </a:rPr>
              <a:t>www.mahb.org   - learn your board’s login and password to obtain access to member services including Guidebook for Massachusetts Boards of Health, legal memos and other resources. Add to the growing knowledge base by completing your BOH profile and the BOH salary and staffing survey</a:t>
            </a:r>
          </a:p>
          <a:p>
            <a:r>
              <a:rPr lang="en-US" dirty="0" smtClean="0">
                <a:solidFill>
                  <a:srgbClr val="FFFFCC"/>
                </a:solidFill>
              </a:rPr>
              <a:t>Cheryl Sbarra – MAHB Senior Staff Attorney</a:t>
            </a:r>
          </a:p>
          <a:p>
            <a:r>
              <a:rPr lang="en-US" dirty="0" smtClean="0">
                <a:solidFill>
                  <a:srgbClr val="FFFFCC"/>
                </a:solidFill>
              </a:rPr>
              <a:t>By providing a personal email address, MAHB can keep you informed of issues important to local public health.</a:t>
            </a:r>
          </a:p>
          <a:p>
            <a:endParaRPr lang="en-US" dirty="0" smtClean="0"/>
          </a:p>
        </p:txBody>
      </p:sp>
    </p:spTree>
    <p:extLst>
      <p:ext uri="{BB962C8B-B14F-4D97-AF65-F5344CB8AC3E}">
        <p14:creationId xmlns:p14="http://schemas.microsoft.com/office/powerpoint/2010/main" val="3621893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1196975" y="701675"/>
            <a:ext cx="4683125" cy="3513138"/>
          </a:xfrm>
          <a:prstGeom prst="rect">
            <a:avLst/>
          </a:prstGeom>
          <a:noFill/>
          <a:ln>
            <a:solidFill>
              <a:srgbClr val="000000"/>
            </a:solidFill>
            <a:miter lim="800000"/>
            <a:headEnd/>
            <a:tailEnd/>
          </a:ln>
        </p:spPr>
      </p:sp>
      <p:sp>
        <p:nvSpPr>
          <p:cNvPr id="34819" name="Rectangle 3"/>
          <p:cNvSpPr>
            <a:spLocks noGrp="1" noChangeArrowheads="1"/>
          </p:cNvSpPr>
          <p:nvPr>
            <p:ph type="body" idx="1"/>
          </p:nvPr>
        </p:nvSpPr>
        <p:spPr bwMode="auto">
          <a:xfrm>
            <a:off x="708015" y="4447772"/>
            <a:ext cx="5661046" cy="4212455"/>
          </a:xfrm>
          <a:prstGeom prst="rect">
            <a:avLst/>
          </a:prstGeom>
          <a:noFill/>
          <a:ln>
            <a:miter lim="800000"/>
            <a:headEnd/>
            <a:tailEnd/>
          </a:ln>
        </p:spPr>
        <p:txBody>
          <a:bodyPr lIns="86651" tIns="43325" rIns="86651" bIns="43325"/>
          <a:lstStyle/>
          <a:p>
            <a:r>
              <a:rPr lang="en-US" dirty="0" smtClean="0"/>
              <a:t>To become local public health leader, Board members must learn a common language of public health, and develop tools for effectively communicating  with the general public. As friends, neighbors and fellow citizens, the board of health members can have a profound</a:t>
            </a:r>
          </a:p>
          <a:p>
            <a:r>
              <a:rPr lang="en-US" dirty="0" smtClean="0"/>
              <a:t>Influence on changing public opinion regarding unhealthy behaviors, and in promoting a healthy lifestyle.  Based on 2008 membership profiles, we have an enormous, largely untapped reservoir of talent and experience, including:</a:t>
            </a:r>
          </a:p>
          <a:p>
            <a:r>
              <a:rPr lang="en-US" dirty="0" smtClean="0"/>
              <a:t>16 ATTORNEYS</a:t>
            </a:r>
          </a:p>
          <a:p>
            <a:r>
              <a:rPr lang="en-US" dirty="0" smtClean="0"/>
              <a:t>13 DENTISTS</a:t>
            </a:r>
          </a:p>
          <a:p>
            <a:r>
              <a:rPr lang="en-US" dirty="0" smtClean="0"/>
              <a:t>75 DOCTORS</a:t>
            </a:r>
          </a:p>
          <a:p>
            <a:r>
              <a:rPr lang="en-US" dirty="0" smtClean="0"/>
              <a:t>29 ENGINEERS</a:t>
            </a:r>
          </a:p>
          <a:p>
            <a:r>
              <a:rPr lang="en-US" dirty="0" smtClean="0"/>
              <a:t>77 NURSES</a:t>
            </a:r>
            <a:br>
              <a:rPr lang="en-US" dirty="0" smtClean="0"/>
            </a:br>
            <a:r>
              <a:rPr lang="en-US" dirty="0" smtClean="0"/>
              <a:t>13 PHARMACISTS</a:t>
            </a:r>
          </a:p>
          <a:p>
            <a:r>
              <a:rPr lang="en-US" dirty="0" smtClean="0"/>
              <a:t>7 VETERINARIANS</a:t>
            </a:r>
          </a:p>
          <a:p>
            <a:endParaRPr lang="en-US" dirty="0" smtClean="0"/>
          </a:p>
          <a:p>
            <a:r>
              <a:rPr lang="en-US" dirty="0" smtClean="0"/>
              <a:t>“OTHER ‘ CATEGORY INCLUDS EPIDEMIOLOGISTS, FARMERS, POLICE AND FIRE CHIEFS, PROBATION OFFICER, HOSPITAL CEO, AN INVESTMENT BANKER, BUSINESS OWNERS, SEPTIC PUMPERS AND BUILDERS</a:t>
            </a:r>
          </a:p>
          <a:p>
            <a:endParaRPr lang="en-US" dirty="0" smtClean="0"/>
          </a:p>
          <a:p>
            <a:r>
              <a:rPr lang="en-US" dirty="0" smtClean="0"/>
              <a:t>386 BOH members  IN THE DATABASE DID NOT IDENTIFY PROFESSION</a:t>
            </a:r>
          </a:p>
        </p:txBody>
      </p:sp>
    </p:spTree>
    <p:extLst>
      <p:ext uri="{BB962C8B-B14F-4D97-AF65-F5344CB8AC3E}">
        <p14:creationId xmlns:p14="http://schemas.microsoft.com/office/powerpoint/2010/main" val="2352402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a:prstGeom prst="rect">
            <a:avLst/>
          </a:prstGeom>
          <a:noFill/>
          <a:ln w="12700">
            <a:solidFill>
              <a:prstClr val="black"/>
            </a:solidFill>
          </a:ln>
        </p:spPr>
      </p:sp>
      <p:sp>
        <p:nvSpPr>
          <p:cNvPr id="3" name="Notes Placeholder 2"/>
          <p:cNvSpPr>
            <a:spLocks noGrp="1"/>
          </p:cNvSpPr>
          <p:nvPr>
            <p:ph type="body" idx="1"/>
          </p:nvPr>
        </p:nvSpPr>
        <p:spPr>
          <a:xfrm>
            <a:off x="708026" y="4506427"/>
            <a:ext cx="5661025" cy="3686471"/>
          </a:xfrm>
          <a:prstGeom prst="rect">
            <a:avLst/>
          </a:prstGeom>
        </p:spPr>
        <p:txBody>
          <a:bodyPr/>
          <a:lstStyle/>
          <a:p>
            <a:r>
              <a:rPr lang="en-US" sz="1200" b="1" i="0" kern="1200" dirty="0" smtClean="0">
                <a:solidFill>
                  <a:schemeClr val="tx1"/>
                </a:solidFill>
                <a:effectLst/>
                <a:latin typeface="AGaramond" pitchFamily="18" charset="0"/>
                <a:ea typeface="+mn-ea"/>
                <a:cs typeface="+mn-cs"/>
              </a:rPr>
              <a:t>There are 351 cities and towns in Massachusetts and all must all have either a Board of Health or a Health Commission. Fifty one of these municipalities are a city form of government and 300 are a town form. The majority of the cities/towns have elected Boards of Health (55%). There is large variability in organizational models as well as expertise and qualifications of policy makers and staff from one local health agency to another. The general structures, powers, and duties of local boards of health can be found at  MGL</a:t>
            </a:r>
            <a:r>
              <a:rPr lang="en-US" sz="1200" b="1" i="0" kern="1200" baseline="0" dirty="0" smtClean="0">
                <a:solidFill>
                  <a:schemeClr val="tx1"/>
                </a:solidFill>
                <a:effectLst/>
                <a:latin typeface="AGaramond" pitchFamily="18" charset="0"/>
                <a:ea typeface="+mn-ea"/>
                <a:cs typeface="+mn-cs"/>
              </a:rPr>
              <a:t> c111, s26-33</a:t>
            </a:r>
            <a:endParaRPr lang="en-US" sz="1200" b="1" i="0" kern="1200" dirty="0" smtClean="0">
              <a:solidFill>
                <a:schemeClr val="tx1"/>
              </a:solidFill>
              <a:effectLst/>
              <a:latin typeface="AGaramond" pitchFamily="18" charset="0"/>
              <a:ea typeface="+mn-ea"/>
              <a:cs typeface="+mn-cs"/>
            </a:endParaRPr>
          </a:p>
          <a:p>
            <a:r>
              <a:rPr lang="en-US" sz="1200" b="1" i="0" kern="1200" dirty="0" smtClean="0">
                <a:solidFill>
                  <a:schemeClr val="tx1"/>
                </a:solidFill>
                <a:effectLst/>
                <a:latin typeface="AGaramond" pitchFamily="18" charset="0"/>
                <a:ea typeface="+mn-ea"/>
                <a:cs typeface="+mn-cs"/>
              </a:rPr>
              <a:t>For more information on cities and towns, go to The primary mission of a LBOH is to support community wellness and to prevent hazards and illness from spreading through the community.  Public health officials keep families safe from outbreaks of communicable infectious diseases, protect and inspect our food establishments, maintain indoor air quality standards as well as sanitary private well and beach water quality, and are responsible for overseeing the proper design and installation of Title 5 sewage and septic systems.   While LBOH frequently make the headlines of newspapers in response to emergencies or extreme), local health officials are constantly working behind the scenes to promote and protect health. </a:t>
            </a:r>
          </a:p>
          <a:p>
            <a:r>
              <a:rPr lang="en-US" sz="1200" b="1" i="0" kern="1200" dirty="0" smtClean="0">
                <a:solidFill>
                  <a:schemeClr val="tx1"/>
                </a:solidFill>
                <a:effectLst/>
                <a:latin typeface="AGaramond" pitchFamily="18" charset="0"/>
                <a:ea typeface="+mn-ea"/>
                <a:cs typeface="+mn-cs"/>
              </a:rPr>
              <a:t>LBOH are primarily funded by local tax dollars with little or no direct state funding by the state. "Home rule" allows LBOH to carry out public health and other functions without seeking legislative authority for each specific activity and provides LBOH the authority to adopt local regulations (</a:t>
            </a:r>
            <a:r>
              <a:rPr lang="en-US" sz="1200" b="1" i="0" kern="1200" baseline="0" dirty="0" smtClean="0">
                <a:solidFill>
                  <a:schemeClr val="tx1"/>
                </a:solidFill>
                <a:effectLst/>
                <a:latin typeface="AGaramond" pitchFamily="18" charset="0"/>
                <a:ea typeface="+mn-ea"/>
                <a:cs typeface="+mn-cs"/>
              </a:rPr>
              <a:t> </a:t>
            </a:r>
            <a:r>
              <a:rPr lang="en-US" sz="1200" b="1" i="0" kern="1200" baseline="0" dirty="0" err="1" smtClean="0">
                <a:solidFill>
                  <a:schemeClr val="tx1"/>
                </a:solidFill>
                <a:effectLst/>
                <a:latin typeface="AGaramond" pitchFamily="18" charset="0"/>
                <a:ea typeface="+mn-ea"/>
                <a:cs typeface="+mn-cs"/>
              </a:rPr>
              <a:t>MgL</a:t>
            </a:r>
            <a:r>
              <a:rPr lang="en-US" sz="1200" b="1" i="0" kern="1200" baseline="0" dirty="0" smtClean="0">
                <a:solidFill>
                  <a:schemeClr val="tx1"/>
                </a:solidFill>
                <a:effectLst/>
                <a:latin typeface="AGaramond" pitchFamily="18" charset="0"/>
                <a:ea typeface="+mn-ea"/>
                <a:cs typeface="+mn-cs"/>
              </a:rPr>
              <a:t> c 111, s 31).</a:t>
            </a:r>
            <a:r>
              <a:rPr lang="en-US" sz="1200" b="1" i="0" kern="1200" dirty="0" smtClean="0">
                <a:solidFill>
                  <a:schemeClr val="tx1"/>
                </a:solidFill>
                <a:effectLst/>
                <a:latin typeface="AGaramond" pitchFamily="18" charset="0"/>
                <a:ea typeface="+mn-ea"/>
                <a:cs typeface="+mn-cs"/>
              </a:rPr>
              <a:t> Local health regulations should address an unmet local need and cannot conflict with state and federal laws.   Local regulations must also be reasonable and consistent with state regulations. Whereas adopting or revising a state regulation can take a long time, the local regulation process is much simpler. </a:t>
            </a:r>
          </a:p>
          <a:p>
            <a:endParaRPr lang="en-US" b="1" dirty="0">
              <a:solidFill>
                <a:schemeClr val="tx1"/>
              </a:solidFill>
            </a:endParaRPr>
          </a:p>
        </p:txBody>
      </p:sp>
    </p:spTree>
    <p:extLst>
      <p:ext uri="{BB962C8B-B14F-4D97-AF65-F5344CB8AC3E}">
        <p14:creationId xmlns:p14="http://schemas.microsoft.com/office/powerpoint/2010/main" val="1224374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xfrm>
            <a:off x="1196975" y="701675"/>
            <a:ext cx="4683125" cy="3513138"/>
          </a:xfrm>
          <a:prstGeom prst="rect">
            <a:avLst/>
          </a:prstGeom>
          <a:noFill/>
          <a:ln>
            <a:solidFill>
              <a:srgbClr val="000000"/>
            </a:solidFill>
            <a:miter lim="800000"/>
            <a:headEnd/>
            <a:tailEnd/>
          </a:ln>
        </p:spPr>
      </p:sp>
      <p:sp>
        <p:nvSpPr>
          <p:cNvPr id="31747" name="Rectangle 3"/>
          <p:cNvSpPr>
            <a:spLocks noGrp="1" noChangeArrowheads="1"/>
          </p:cNvSpPr>
          <p:nvPr>
            <p:ph type="body" idx="1"/>
          </p:nvPr>
        </p:nvSpPr>
        <p:spPr bwMode="auto">
          <a:xfrm>
            <a:off x="708015" y="4447772"/>
            <a:ext cx="5661046" cy="4212455"/>
          </a:xfrm>
          <a:prstGeom prst="rect">
            <a:avLst/>
          </a:prstGeom>
          <a:ln>
            <a:miter lim="800000"/>
            <a:headEnd/>
            <a:tailEnd/>
          </a:ln>
        </p:spPr>
        <p:txBody>
          <a:bodyPr lIns="86651" tIns="43325" rIns="86651" bIns="43325"/>
          <a:lstStyle/>
          <a:p>
            <a:pPr marL="457163" indent="-457163">
              <a:defRPr/>
            </a:pPr>
            <a:r>
              <a:rPr lang="en-US" b="1" dirty="0" smtClean="0">
                <a:solidFill>
                  <a:srgbClr val="FFFFFF"/>
                </a:solidFill>
              </a:rPr>
              <a:t>Public Health is the science and art of:</a:t>
            </a:r>
          </a:p>
          <a:p>
            <a:pPr marL="457163" indent="-457163">
              <a:defRPr/>
            </a:pPr>
            <a:r>
              <a:rPr lang="en-US" b="1" dirty="0" smtClean="0">
                <a:solidFill>
                  <a:srgbClr val="FFFFFF"/>
                </a:solidFill>
              </a:rPr>
              <a:t>	(1) Preventing Disease</a:t>
            </a:r>
          </a:p>
          <a:p>
            <a:pPr marL="457163" indent="-457163">
              <a:defRPr/>
            </a:pPr>
            <a:r>
              <a:rPr lang="en-US" b="1" dirty="0" smtClean="0">
                <a:solidFill>
                  <a:srgbClr val="FFFFFF"/>
                </a:solidFill>
              </a:rPr>
              <a:t>	(2) Prolonging life, and</a:t>
            </a:r>
          </a:p>
          <a:p>
            <a:pPr marL="457163" indent="-457163">
              <a:defRPr/>
            </a:pPr>
            <a:r>
              <a:rPr lang="en-US" b="1" dirty="0" smtClean="0">
                <a:solidFill>
                  <a:srgbClr val="FFFFFF"/>
                </a:solidFill>
              </a:rPr>
              <a:t>	(3) Promoting health and efficiency through  organized community effort for the following...</a:t>
            </a:r>
          </a:p>
          <a:p>
            <a:pPr>
              <a:defRPr/>
            </a:pPr>
            <a:endParaRPr lang="en-US" dirty="0" smtClean="0"/>
          </a:p>
          <a:p>
            <a:pPr>
              <a:defRPr/>
            </a:pPr>
            <a:endParaRPr lang="en-US" dirty="0" smtClean="0"/>
          </a:p>
          <a:p>
            <a:pPr>
              <a:defRPr/>
            </a:pPr>
            <a:r>
              <a:rPr lang="en-US" dirty="0" smtClean="0"/>
              <a:t>There are many definitions of public health. This definition was written in 1920 by a man whose textbook on public health – with many revisions, is still being used today.</a:t>
            </a:r>
          </a:p>
        </p:txBody>
      </p:sp>
    </p:spTree>
    <p:extLst>
      <p:ext uri="{BB962C8B-B14F-4D97-AF65-F5344CB8AC3E}">
        <p14:creationId xmlns:p14="http://schemas.microsoft.com/office/powerpoint/2010/main" val="2555024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xfrm>
            <a:off x="1196975" y="701675"/>
            <a:ext cx="4683125" cy="3513138"/>
          </a:xfrm>
          <a:prstGeom prst="rect">
            <a:avLst/>
          </a:prstGeom>
          <a:noFill/>
          <a:ln>
            <a:solidFill>
              <a:srgbClr val="000000"/>
            </a:solidFill>
            <a:miter lim="800000"/>
            <a:headEnd/>
            <a:tailEnd/>
          </a:ln>
        </p:spPr>
      </p:sp>
      <p:sp>
        <p:nvSpPr>
          <p:cNvPr id="37891" name="Rectangle 3"/>
          <p:cNvSpPr>
            <a:spLocks noGrp="1" noChangeArrowheads="1"/>
          </p:cNvSpPr>
          <p:nvPr>
            <p:ph type="body" idx="1"/>
          </p:nvPr>
        </p:nvSpPr>
        <p:spPr bwMode="auto">
          <a:xfrm>
            <a:off x="708015" y="4447772"/>
            <a:ext cx="5661046" cy="4212455"/>
          </a:xfrm>
          <a:prstGeom prst="rect">
            <a:avLst/>
          </a:prstGeom>
          <a:noFill/>
          <a:ln>
            <a:miter lim="800000"/>
            <a:headEnd/>
            <a:tailEnd/>
          </a:ln>
        </p:spPr>
        <p:txBody>
          <a:bodyPr lIns="86651" tIns="43325" rIns="86651" bIns="43325"/>
          <a:lstStyle/>
          <a:p>
            <a:r>
              <a:rPr lang="en-US" dirty="0" smtClean="0"/>
              <a:t>The World Health Organization, an arm of the United Nations, defines public health more succinctly, but very powerfully.  </a:t>
            </a:r>
          </a:p>
        </p:txBody>
      </p:sp>
    </p:spTree>
    <p:extLst>
      <p:ext uri="{BB962C8B-B14F-4D97-AF65-F5344CB8AC3E}">
        <p14:creationId xmlns:p14="http://schemas.microsoft.com/office/powerpoint/2010/main" val="1192184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a:prstGeom prst="rect">
            <a:avLst/>
          </a:prstGeom>
          <a:noFill/>
          <a:ln w="12700">
            <a:solidFill>
              <a:prstClr val="black"/>
            </a:solidFill>
          </a:ln>
        </p:spPr>
      </p:sp>
      <p:sp>
        <p:nvSpPr>
          <p:cNvPr id="3" name="Notes Placeholder 2"/>
          <p:cNvSpPr>
            <a:spLocks noGrp="1"/>
          </p:cNvSpPr>
          <p:nvPr>
            <p:ph type="body" idx="1"/>
          </p:nvPr>
        </p:nvSpPr>
        <p:spPr>
          <a:xfrm>
            <a:off x="708026" y="4506427"/>
            <a:ext cx="5661025" cy="3686471"/>
          </a:xfrm>
          <a:prstGeom prst="rect">
            <a:avLst/>
          </a:prstGeom>
        </p:spPr>
        <p:txBody>
          <a:bodyPr/>
          <a:lstStyle/>
          <a:p>
            <a:r>
              <a:rPr lang="en-US" dirty="0" smtClean="0"/>
              <a:t>This complexity makes it difficult for the general public to understand exactly what public health is and what it does. In addition, public health has been so successful that most people take health for granted, and they don't really appreciate the expertise and hard work that is required to ensure the health and safety of their community. The life of a person who develops severe heart disease might be prolonged by a dramatic and very expensive medical procedure such as heart surgery. However, public health is about interventions that </a:t>
            </a:r>
            <a:r>
              <a:rPr lang="en-US" i="1" u="sng" dirty="0" smtClean="0"/>
              <a:t>prevent</a:t>
            </a:r>
            <a:r>
              <a:rPr lang="en-US" dirty="0" smtClean="0"/>
              <a:t> disease from occurring, so the benefits tend to be less obvious. In addition, prevention of disease both prolongs life and improves the </a:t>
            </a:r>
            <a:r>
              <a:rPr lang="en-US" i="1" u="sng" dirty="0" smtClean="0"/>
              <a:t>quality of life</a:t>
            </a:r>
            <a:r>
              <a:rPr lang="en-US" dirty="0" smtClean="0"/>
              <a:t>. In a sense, public health is the heart disease that never developed, the epidemic that didn't happen, the outbreak of foodborne illness that never occurred, the child that would have developed asthma, but didn't. Public health is the disaster that didn't happen.</a:t>
            </a:r>
          </a:p>
          <a:p>
            <a:endParaRPr lang="en-US" dirty="0" smtClean="0"/>
          </a:p>
          <a:p>
            <a:endParaRPr lang="en-US" dirty="0"/>
          </a:p>
        </p:txBody>
      </p:sp>
    </p:spTree>
    <p:extLst>
      <p:ext uri="{BB962C8B-B14F-4D97-AF65-F5344CB8AC3E}">
        <p14:creationId xmlns:p14="http://schemas.microsoft.com/office/powerpoint/2010/main" val="2414178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1196975" y="701675"/>
            <a:ext cx="4683125" cy="3513138"/>
          </a:xfrm>
          <a:prstGeom prst="rect">
            <a:avLst/>
          </a:prstGeom>
          <a:noFill/>
          <a:ln>
            <a:solidFill>
              <a:srgbClr val="000000"/>
            </a:solidFill>
            <a:miter lim="800000"/>
            <a:headEnd/>
            <a:tailEnd/>
          </a:ln>
        </p:spPr>
      </p:sp>
      <p:sp>
        <p:nvSpPr>
          <p:cNvPr id="38915" name="Rectangle 3"/>
          <p:cNvSpPr>
            <a:spLocks noGrp="1" noChangeArrowheads="1"/>
          </p:cNvSpPr>
          <p:nvPr>
            <p:ph type="body" idx="1"/>
          </p:nvPr>
        </p:nvSpPr>
        <p:spPr bwMode="auto">
          <a:xfrm>
            <a:off x="708015" y="4447772"/>
            <a:ext cx="5661046" cy="4212455"/>
          </a:xfrm>
          <a:prstGeom prst="rect">
            <a:avLst/>
          </a:prstGeom>
          <a:noFill/>
          <a:ln>
            <a:miter lim="800000"/>
            <a:headEnd/>
            <a:tailEnd/>
          </a:ln>
        </p:spPr>
        <p:txBody>
          <a:bodyPr lIns="86651" tIns="43325" rIns="86651" bIns="43325"/>
          <a:lstStyle/>
          <a:p>
            <a:r>
              <a:rPr lang="en-US" b="1" dirty="0" smtClean="0"/>
              <a:t>Those who are ignorant of History are condemned to repeat it.</a:t>
            </a:r>
          </a:p>
          <a:p>
            <a:pPr>
              <a:buFontTx/>
              <a:buChar char="-"/>
            </a:pPr>
            <a:r>
              <a:rPr lang="en-US" b="1" dirty="0" smtClean="0"/>
              <a:t>Edmund Burke </a:t>
            </a:r>
          </a:p>
          <a:p>
            <a:pPr>
              <a:buFontTx/>
              <a:buChar char="-"/>
            </a:pPr>
            <a:endParaRPr lang="en-US" b="1" dirty="0" smtClean="0"/>
          </a:p>
          <a:p>
            <a:r>
              <a:rPr lang="en-US" b="1" dirty="0" smtClean="0"/>
              <a:t>With Global Warming and the resurgence of ancient diseases like Tb and new threats like MRSA,  we  cannot afford to forget the lessons of history.</a:t>
            </a:r>
          </a:p>
          <a:p>
            <a:endParaRPr lang="en-US" dirty="0" smtClean="0"/>
          </a:p>
          <a:p>
            <a:r>
              <a:rPr lang="en-US" dirty="0" smtClean="0"/>
              <a:t>In order to better understand our place in the public health system, it is important to know a little about the history of public health. Here are some brief highlights. </a:t>
            </a:r>
            <a:endParaRPr lang="en-US" sz="1300" dirty="0" smtClean="0">
              <a:solidFill>
                <a:srgbClr val="A50021"/>
              </a:solidFill>
            </a:endParaRPr>
          </a:p>
        </p:txBody>
      </p:sp>
    </p:spTree>
    <p:extLst>
      <p:ext uri="{BB962C8B-B14F-4D97-AF65-F5344CB8AC3E}">
        <p14:creationId xmlns:p14="http://schemas.microsoft.com/office/powerpoint/2010/main" val="378613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fld id="{E662F553-C4F1-47C4-8414-E71661726F28}" type="slidenum">
              <a:rPr lang="en-US"/>
              <a:pPr>
                <a:defRPr/>
              </a:pPr>
              <a:t>‹#›</a:t>
            </a:fld>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A9E9BB-79A0-43BA-B19B-6D3B563E79E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fld id="{6AC544EE-5EFE-4EDF-BA45-942BC00CC4F9}" type="slidenum">
              <a:rPr lang="en-US"/>
              <a:pPr>
                <a:defRPr/>
              </a:pPr>
              <a:t>‹#›</a:t>
            </a:fld>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D3957B-7812-49A7-94C8-A66075C5BB4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fld id="{C6016772-EC85-46E3-AB87-3E2F9DFF62E6}" type="slidenum">
              <a:rPr lang="en-US"/>
              <a:pPr>
                <a:defRPr/>
              </a:pPr>
              <a:t>‹#›</a:t>
            </a:fld>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732B2C-58DA-4681-90E9-03D136DEAB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fld id="{C164C9D9-F68C-4160-B65C-741E6746C5ED}" type="slidenum">
              <a:rPr lang="en-US"/>
              <a:pPr>
                <a:defRPr/>
              </a:pPr>
              <a:t>‹#›</a:t>
            </a:fld>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597CFD-0B72-4AFF-9E02-E5C4E1B3CBB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fld id="{7EE0ACD3-8E06-4A78-ACB7-11A0BD19C556}" type="slidenum">
              <a:rPr lang="en-US"/>
              <a:pPr>
                <a:defRPr/>
              </a:pPr>
              <a:t>‹#›</a:t>
            </a:fld>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CC77A9-24C6-43C4-A5E8-77374C45389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fld id="{17ACA634-5010-4553-9081-678BEA59F48C}" type="slidenum">
              <a:rPr lang="en-US"/>
              <a:pPr>
                <a:defRPr/>
              </a:pPr>
              <a:t>‹#›</a:t>
            </a:fld>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994DA4-195C-49FD-BD19-63DEE2A6F35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fld id="{A04B4D91-0CB8-4299-84EB-AC34FD3067D3}" type="slidenum">
              <a:rPr lang="en-US"/>
              <a:pPr>
                <a:defRPr/>
              </a:pPr>
              <a:t>‹#›</a:t>
            </a:fld>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E9D5480-F3EA-4D1E-9D06-C798044E9AF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fld id="{B1516193-BC98-472C-AB44-E90E586777D2}" type="slidenum">
              <a:rPr lang="en-US"/>
              <a:pPr>
                <a:defRPr/>
              </a:pPr>
              <a:t>‹#›</a:t>
            </a:fld>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0820CDD-EF1D-44DA-8126-60766D5F4A9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fld id="{360B7873-FE79-476D-8557-E59733D26DC5}" type="slidenum">
              <a:rPr lang="en-US"/>
              <a:pPr>
                <a:defRPr/>
              </a:pPr>
              <a:t>‹#›</a:t>
            </a:fld>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9FC66DB-938E-4F93-967C-68F35453156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fld id="{0317FE64-9002-417A-8936-55E75AF943EE}" type="slidenum">
              <a:rPr lang="en-US"/>
              <a:pPr>
                <a:defRPr/>
              </a:pPr>
              <a:t>‹#›</a:t>
            </a:fld>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C1B60F-639D-4301-B03E-31AF3F1E423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fld id="{4B05CDA9-7A80-4575-A4D1-E34D988F1C4E}" type="slidenum">
              <a:rPr lang="en-US"/>
              <a:pPr>
                <a:defRPr/>
              </a:pPr>
              <a:t>‹#›</a:t>
            </a:fld>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0C3C5D-2181-431E-BF58-2109BAD8D94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D"/>
            </a:gs>
            <a:gs pos="100000">
              <a:srgbClr val="0066CC"/>
            </a:gs>
          </a:gsLst>
          <a:lin ang="5400000" scaled="1"/>
        </a:gra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40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defRPr sz="1400">
                <a:solidFill>
                  <a:schemeClr val="tx1"/>
                </a:solidFill>
              </a:defRPr>
            </a:lvl1pPr>
          </a:lstStyle>
          <a:p>
            <a:pPr>
              <a:defRPr/>
            </a:pPr>
            <a:fld id="{47C68A16-56E0-4493-B329-DFCB3317A388}" type="slidenum">
              <a:rPr lang="en-US"/>
              <a:pPr>
                <a:defRPr/>
              </a:pPr>
              <a:t>‹#›</a:t>
            </a:fld>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400">
                <a:solidFill>
                  <a:schemeClr val="tx1"/>
                </a:solidFill>
              </a:defRPr>
            </a:lvl1pPr>
          </a:lstStyle>
          <a:p>
            <a:pPr>
              <a:defRPr/>
            </a:pPr>
            <a:fld id="{E3D31D62-2CE9-41BA-9537-A21DEDBA4E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Garamond" pitchFamily="18" charset="0"/>
        </a:defRPr>
      </a:lvl2pPr>
      <a:lvl3pPr algn="ctr" rtl="0" eaLnBrk="0" fontAlgn="base" hangingPunct="0">
        <a:spcBef>
          <a:spcPct val="0"/>
        </a:spcBef>
        <a:spcAft>
          <a:spcPct val="0"/>
        </a:spcAft>
        <a:defRPr sz="4400">
          <a:solidFill>
            <a:schemeClr val="tx2"/>
          </a:solidFill>
          <a:latin typeface="AGaramond" pitchFamily="18" charset="0"/>
        </a:defRPr>
      </a:lvl3pPr>
      <a:lvl4pPr algn="ctr" rtl="0" eaLnBrk="0" fontAlgn="base" hangingPunct="0">
        <a:spcBef>
          <a:spcPct val="0"/>
        </a:spcBef>
        <a:spcAft>
          <a:spcPct val="0"/>
        </a:spcAft>
        <a:defRPr sz="4400">
          <a:solidFill>
            <a:schemeClr val="tx2"/>
          </a:solidFill>
          <a:latin typeface="AGaramond" pitchFamily="18" charset="0"/>
        </a:defRPr>
      </a:lvl4pPr>
      <a:lvl5pPr algn="ctr" rtl="0" eaLnBrk="0" fontAlgn="base" hangingPunct="0">
        <a:spcBef>
          <a:spcPct val="0"/>
        </a:spcBef>
        <a:spcAft>
          <a:spcPct val="0"/>
        </a:spcAft>
        <a:defRPr sz="4400">
          <a:solidFill>
            <a:schemeClr val="tx2"/>
          </a:solidFill>
          <a:latin typeface="AGaramond" pitchFamily="18" charset="0"/>
        </a:defRPr>
      </a:lvl5pPr>
      <a:lvl6pPr marL="457200" algn="ctr" rtl="0" eaLnBrk="0" fontAlgn="base" hangingPunct="0">
        <a:spcBef>
          <a:spcPct val="0"/>
        </a:spcBef>
        <a:spcAft>
          <a:spcPct val="0"/>
        </a:spcAft>
        <a:defRPr sz="4400">
          <a:solidFill>
            <a:schemeClr val="tx2"/>
          </a:solidFill>
          <a:latin typeface="AGaramond" pitchFamily="18" charset="0"/>
        </a:defRPr>
      </a:lvl6pPr>
      <a:lvl7pPr marL="914400" algn="ctr" rtl="0" eaLnBrk="0" fontAlgn="base" hangingPunct="0">
        <a:spcBef>
          <a:spcPct val="0"/>
        </a:spcBef>
        <a:spcAft>
          <a:spcPct val="0"/>
        </a:spcAft>
        <a:defRPr sz="4400">
          <a:solidFill>
            <a:schemeClr val="tx2"/>
          </a:solidFill>
          <a:latin typeface="AGaramond" pitchFamily="18" charset="0"/>
        </a:defRPr>
      </a:lvl7pPr>
      <a:lvl8pPr marL="1371600" algn="ctr" rtl="0" eaLnBrk="0" fontAlgn="base" hangingPunct="0">
        <a:spcBef>
          <a:spcPct val="0"/>
        </a:spcBef>
        <a:spcAft>
          <a:spcPct val="0"/>
        </a:spcAft>
        <a:defRPr sz="4400">
          <a:solidFill>
            <a:schemeClr val="tx2"/>
          </a:solidFill>
          <a:latin typeface="AGaramond" pitchFamily="18" charset="0"/>
        </a:defRPr>
      </a:lvl8pPr>
      <a:lvl9pPr marL="1828800" algn="ctr" rtl="0" eaLnBrk="0" fontAlgn="base" hangingPunct="0">
        <a:spcBef>
          <a:spcPct val="0"/>
        </a:spcBef>
        <a:spcAft>
          <a:spcPct val="0"/>
        </a:spcAft>
        <a:defRPr sz="4400">
          <a:solidFill>
            <a:schemeClr val="tx2"/>
          </a:solidFill>
          <a:latin typeface="A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hyperlink" Target="http://www.jennermuseum.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png"/><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png"/><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png"/><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png"/><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png"/><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png"/><Relationship Id="rId4" Type="http://schemas.openxmlformats.org/officeDocument/2006/relationships/oleObject" Target="../embeddings/oleObject12.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png"/><Relationship Id="rId4" Type="http://schemas.openxmlformats.org/officeDocument/2006/relationships/oleObject" Target="../embeddings/oleObject13.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hyperlink" Target="http://www.mass.gov/eohhs/researcher/community-health/masschip/" TargetMode="External"/><Relationship Id="rId4" Type="http://schemas.openxmlformats.org/officeDocument/2006/relationships/hyperlink" Target="http://masschip.state.ma.u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nalboh.org/Community_Guide.htm"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www.nalboh.org/?page=GovernanceResources"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16.bin"/><Relationship Id="rId5" Type="http://schemas.openxmlformats.org/officeDocument/2006/relationships/image" Target="../media/image1.png"/><Relationship Id="rId4" Type="http://schemas.openxmlformats.org/officeDocument/2006/relationships/oleObject" Target="../embeddings/oleObject15.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1.png"/><Relationship Id="rId4" Type="http://schemas.openxmlformats.org/officeDocument/2006/relationships/oleObject" Target="../embeddings/oleObject17.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1.png"/><Relationship Id="rId4" Type="http://schemas.openxmlformats.org/officeDocument/2006/relationships/oleObject" Target="../embeddings/oleObject18.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1.png"/><Relationship Id="rId4" Type="http://schemas.openxmlformats.org/officeDocument/2006/relationships/oleObject" Target="../embeddings/oleObject19.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mahb.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png"/><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png"/><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png"/><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png"/><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ChangeArrowheads="1"/>
          </p:cNvSpPr>
          <p:nvPr/>
        </p:nvSpPr>
        <p:spPr bwMode="auto">
          <a:xfrm>
            <a:off x="685800" y="533400"/>
            <a:ext cx="7918450" cy="1009650"/>
          </a:xfrm>
          <a:prstGeom prst="rect">
            <a:avLst/>
          </a:prstGeom>
          <a:noFill/>
          <a:ln w="9525">
            <a:noFill/>
            <a:miter lim="800000"/>
            <a:headEnd/>
            <a:tailEnd/>
          </a:ln>
        </p:spPr>
        <p:txBody>
          <a:bodyPr lIns="0" tIns="0" rIns="0" bIns="0"/>
          <a:lstStyle/>
          <a:p>
            <a:endParaRPr lang="en-US" sz="4400" b="1">
              <a:solidFill>
                <a:srgbClr val="FFFFCC"/>
              </a:solidFill>
            </a:endParaRPr>
          </a:p>
        </p:txBody>
      </p:sp>
      <p:graphicFrame>
        <p:nvGraphicFramePr>
          <p:cNvPr id="1026" name="Object 10"/>
          <p:cNvGraphicFramePr>
            <a:graphicFrameLocks noChangeAspect="1"/>
          </p:cNvGraphicFramePr>
          <p:nvPr/>
        </p:nvGraphicFramePr>
        <p:xfrm>
          <a:off x="6858000" y="5935663"/>
          <a:ext cx="2286000" cy="922337"/>
        </p:xfrm>
        <a:graphic>
          <a:graphicData uri="http://schemas.openxmlformats.org/presentationml/2006/ole">
            <mc:AlternateContent xmlns:mc="http://schemas.openxmlformats.org/markup-compatibility/2006">
              <mc:Choice xmlns:v="urn:schemas-microsoft-com:vml" Requires="v">
                <p:oleObj spid="_x0000_s1067" name="CorelPhotoPaint.Image.10" r:id="rId4" imgW="2742509" imgH="1106145" progId="">
                  <p:embed/>
                </p:oleObj>
              </mc:Choice>
              <mc:Fallback>
                <p:oleObj name="CorelPhotoPaint.Image.10" r:id="rId4" imgW="2742509" imgH="1106145" progId="">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5935663"/>
                        <a:ext cx="2286000"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11"/>
          <p:cNvSpPr>
            <a:spLocks noGrp="1" noChangeArrowheads="1"/>
          </p:cNvSpPr>
          <p:nvPr>
            <p:ph type="title"/>
          </p:nvPr>
        </p:nvSpPr>
        <p:spPr/>
        <p:txBody>
          <a:bodyPr/>
          <a:lstStyle/>
          <a:p>
            <a:r>
              <a:rPr lang="en-US" b="1" smtClean="0">
                <a:solidFill>
                  <a:srgbClr val="FFFFCC"/>
                </a:solidFill>
              </a:rPr>
              <a:t>Orientation Program for </a:t>
            </a:r>
            <a:r>
              <a:rPr lang="en-US" sz="4800" b="1" smtClean="0">
                <a:solidFill>
                  <a:srgbClr val="FFFFCC"/>
                </a:solidFill>
              </a:rPr>
              <a:t>Massachusetts</a:t>
            </a:r>
            <a:r>
              <a:rPr lang="en-US" b="1" smtClean="0">
                <a:solidFill>
                  <a:srgbClr val="FFFFCC"/>
                </a:solidFill>
              </a:rPr>
              <a:t>  Boards of Health</a:t>
            </a:r>
            <a:endParaRPr lang="en-US" smtClean="0"/>
          </a:p>
        </p:txBody>
      </p:sp>
      <p:sp>
        <p:nvSpPr>
          <p:cNvPr id="1029" name="TextBox 6"/>
          <p:cNvSpPr txBox="1">
            <a:spLocks noChangeArrowheads="1"/>
          </p:cNvSpPr>
          <p:nvPr/>
        </p:nvSpPr>
        <p:spPr bwMode="auto">
          <a:xfrm>
            <a:off x="914400" y="2743200"/>
            <a:ext cx="7315200" cy="1446213"/>
          </a:xfrm>
          <a:prstGeom prst="rect">
            <a:avLst/>
          </a:prstGeom>
          <a:noFill/>
          <a:ln w="9525">
            <a:noFill/>
            <a:miter lim="800000"/>
            <a:headEnd/>
            <a:tailEnd/>
          </a:ln>
        </p:spPr>
        <p:txBody>
          <a:bodyPr>
            <a:spAutoFit/>
          </a:bodyPr>
          <a:lstStyle/>
          <a:p>
            <a:endParaRPr lang="en-US" dirty="0"/>
          </a:p>
          <a:p>
            <a:r>
              <a:rPr lang="en-US" sz="3200" dirty="0"/>
              <a:t>History, Functions, Essential Services and Duties of Local Board of Health Members</a:t>
            </a:r>
          </a:p>
        </p:txBody>
      </p:sp>
      <p:sp>
        <p:nvSpPr>
          <p:cNvPr id="1030" name="TextBox 7"/>
          <p:cNvSpPr txBox="1">
            <a:spLocks noChangeArrowheads="1"/>
          </p:cNvSpPr>
          <p:nvPr/>
        </p:nvSpPr>
        <p:spPr bwMode="auto">
          <a:xfrm>
            <a:off x="304800" y="4876800"/>
            <a:ext cx="2683748" cy="1569660"/>
          </a:xfrm>
          <a:prstGeom prst="rect">
            <a:avLst/>
          </a:prstGeom>
          <a:noFill/>
          <a:ln w="9525">
            <a:noFill/>
            <a:miter lim="800000"/>
            <a:headEnd/>
            <a:tailEnd/>
          </a:ln>
        </p:spPr>
        <p:txBody>
          <a:bodyPr wrap="none">
            <a:spAutoFit/>
          </a:bodyPr>
          <a:lstStyle/>
          <a:p>
            <a:r>
              <a:rPr lang="en-US" dirty="0"/>
              <a:t>Marcia Benes</a:t>
            </a:r>
          </a:p>
          <a:p>
            <a:r>
              <a:rPr lang="en-US" dirty="0"/>
              <a:t>Executive Director</a:t>
            </a:r>
          </a:p>
          <a:p>
            <a:r>
              <a:rPr lang="en-US" dirty="0"/>
              <a:t>MAHB</a:t>
            </a:r>
          </a:p>
          <a:p>
            <a:r>
              <a:rPr lang="en-US" dirty="0" smtClean="0"/>
              <a:t>November, 2016</a:t>
            </a:r>
            <a:endParaRPr lang="en-US" dirty="0"/>
          </a:p>
        </p:txBody>
      </p:sp>
    </p:spTree>
  </p:cSld>
  <p:clrMapOvr>
    <a:masterClrMapping/>
  </p:clrMapOvr>
  <p:transition>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ChangeArrowheads="1"/>
          </p:cNvSpPr>
          <p:nvPr/>
        </p:nvSpPr>
        <p:spPr bwMode="auto">
          <a:xfrm>
            <a:off x="1000125" y="1004888"/>
            <a:ext cx="6910388" cy="538162"/>
          </a:xfrm>
          <a:prstGeom prst="rect">
            <a:avLst/>
          </a:prstGeom>
          <a:noFill/>
          <a:ln w="9525">
            <a:noFill/>
            <a:miter lim="800000"/>
            <a:headEnd/>
            <a:tailEnd/>
          </a:ln>
        </p:spPr>
        <p:txBody>
          <a:bodyPr lIns="0" tIns="0" rIns="0" bIns="0"/>
          <a:lstStyle/>
          <a:p>
            <a:endParaRPr lang="en-US" sz="3900" b="1" i="1">
              <a:solidFill>
                <a:srgbClr val="CCFF66"/>
              </a:solidFill>
              <a:latin typeface="Arial" pitchFamily="34" charset="0"/>
            </a:endParaRPr>
          </a:p>
        </p:txBody>
      </p:sp>
      <p:sp>
        <p:nvSpPr>
          <p:cNvPr id="21507" name="Rectangle 7"/>
          <p:cNvSpPr>
            <a:spLocks noChangeArrowheads="1"/>
          </p:cNvSpPr>
          <p:nvPr/>
        </p:nvSpPr>
        <p:spPr bwMode="auto">
          <a:xfrm>
            <a:off x="457200" y="1447800"/>
            <a:ext cx="8382000" cy="4267200"/>
          </a:xfrm>
          <a:prstGeom prst="rect">
            <a:avLst/>
          </a:prstGeom>
          <a:noFill/>
          <a:ln w="9525">
            <a:noFill/>
            <a:miter lim="800000"/>
            <a:headEnd/>
            <a:tailEnd/>
          </a:ln>
        </p:spPr>
        <p:txBody>
          <a:bodyPr lIns="0" tIns="0" rIns="0" bIns="0"/>
          <a:lstStyle/>
          <a:p>
            <a:pPr>
              <a:buFontTx/>
              <a:buChar char="•"/>
              <a:tabLst>
                <a:tab pos="457200" algn="l"/>
                <a:tab pos="914400" algn="l"/>
              </a:tabLst>
            </a:pPr>
            <a:r>
              <a:rPr lang="en-US" sz="2800" b="1"/>
              <a:t>1796 </a:t>
            </a:r>
            <a:r>
              <a:rPr lang="en-US" sz="2800" b="1">
                <a:hlinkClick r:id="rId3"/>
              </a:rPr>
              <a:t>Edward Jenner </a:t>
            </a:r>
            <a:r>
              <a:rPr lang="en-US" sz="2800" b="1"/>
              <a:t>discovers small pox vaccination</a:t>
            </a:r>
            <a:r>
              <a:rPr lang="en-US" sz="3600">
                <a:solidFill>
                  <a:srgbClr val="000000"/>
                </a:solidFill>
              </a:rPr>
              <a:t>	</a:t>
            </a:r>
          </a:p>
          <a:p>
            <a:pPr>
              <a:tabLst>
                <a:tab pos="457200" algn="l"/>
                <a:tab pos="914400" algn="l"/>
              </a:tabLst>
            </a:pPr>
            <a:r>
              <a:rPr lang="en-US" sz="2100">
                <a:solidFill>
                  <a:srgbClr val="FFFFCC"/>
                </a:solidFill>
                <a:latin typeface="Monotype Sorts" pitchFamily="2" charset="2"/>
              </a:rPr>
              <a:t>l</a:t>
            </a:r>
            <a:r>
              <a:rPr lang="en-US" sz="2100">
                <a:solidFill>
                  <a:srgbClr val="FF0000"/>
                </a:solidFill>
                <a:latin typeface="Monotype Sorts" pitchFamily="2" charset="2"/>
              </a:rPr>
              <a:t>	</a:t>
            </a:r>
            <a:r>
              <a:rPr lang="en-US" sz="2800" b="1">
                <a:solidFill>
                  <a:srgbClr val="FFFFFF"/>
                </a:solidFill>
              </a:rPr>
              <a:t>1837 - English Law first recognizes public health with the  Establishment of a National Vaccination Board</a:t>
            </a:r>
          </a:p>
          <a:p>
            <a:pPr>
              <a:tabLst>
                <a:tab pos="457200" algn="l"/>
                <a:tab pos="914400" algn="l"/>
              </a:tabLst>
            </a:pPr>
            <a:r>
              <a:rPr lang="en-US" sz="2800" b="1">
                <a:solidFill>
                  <a:srgbClr val="FFFFFF"/>
                </a:solidFill>
              </a:rPr>
              <a:t>	</a:t>
            </a:r>
            <a:r>
              <a:rPr lang="en-US" sz="2100">
                <a:solidFill>
                  <a:srgbClr val="FFFFCC"/>
                </a:solidFill>
                <a:latin typeface="Monotype Sorts" pitchFamily="2" charset="2"/>
              </a:rPr>
              <a:t>l</a:t>
            </a:r>
            <a:r>
              <a:rPr lang="en-US" sz="2100">
                <a:solidFill>
                  <a:srgbClr val="FF0000"/>
                </a:solidFill>
                <a:latin typeface="Monotype Sorts" pitchFamily="2" charset="2"/>
              </a:rPr>
              <a:t>	</a:t>
            </a:r>
            <a:r>
              <a:rPr lang="en-US" sz="2800" b="1">
                <a:solidFill>
                  <a:srgbClr val="FFFFFF"/>
                </a:solidFill>
              </a:rPr>
              <a:t>1847 - Edwin Chadwick publishes </a:t>
            </a:r>
            <a:r>
              <a:rPr lang="en-US" sz="2800" b="1">
                <a:solidFill>
                  <a:srgbClr val="FFFFFF"/>
                </a:solidFill>
                <a:latin typeface="Arial" pitchFamily="34" charset="0"/>
              </a:rPr>
              <a:t>“</a:t>
            </a:r>
            <a:r>
              <a:rPr lang="en-US" sz="2800" b="1">
                <a:solidFill>
                  <a:srgbClr val="FFFFFF"/>
                </a:solidFill>
              </a:rPr>
              <a:t>Report on an Inquiry  into Sanitary Conditions of the Labouring Population of  Great Britain”</a:t>
            </a:r>
          </a:p>
          <a:p>
            <a:pPr>
              <a:tabLst>
                <a:tab pos="457200" algn="l"/>
                <a:tab pos="914400" algn="l"/>
              </a:tabLst>
            </a:pPr>
            <a:r>
              <a:rPr lang="en-US" sz="2800" b="1">
                <a:solidFill>
                  <a:srgbClr val="FFFFFF"/>
                </a:solidFill>
              </a:rPr>
              <a:t> Dr John Snow removes pump handle and stops cholera outbreak</a:t>
            </a:r>
          </a:p>
          <a:p>
            <a:pPr>
              <a:tabLst>
                <a:tab pos="457200" algn="l"/>
                <a:tab pos="914400" algn="l"/>
              </a:tabLst>
            </a:pPr>
            <a:r>
              <a:rPr lang="en-US" sz="2800" b="1">
                <a:solidFill>
                  <a:srgbClr val="FFFFFF"/>
                </a:solidFill>
              </a:rPr>
              <a:t>	</a:t>
            </a:r>
            <a:r>
              <a:rPr lang="en-US" sz="2100">
                <a:solidFill>
                  <a:srgbClr val="FFFFCC"/>
                </a:solidFill>
                <a:latin typeface="Monotype Sorts" pitchFamily="2" charset="2"/>
              </a:rPr>
              <a:t>l</a:t>
            </a:r>
            <a:r>
              <a:rPr lang="en-US" sz="2100">
                <a:solidFill>
                  <a:srgbClr val="FF0000"/>
                </a:solidFill>
                <a:latin typeface="Monotype Sorts" pitchFamily="2" charset="2"/>
              </a:rPr>
              <a:t>	</a:t>
            </a:r>
            <a:r>
              <a:rPr lang="en-US" sz="2800" b="1">
                <a:solidFill>
                  <a:srgbClr val="FFFFFF"/>
                </a:solidFill>
              </a:rPr>
              <a:t>1848 - England establishes a General Board of Health</a:t>
            </a:r>
          </a:p>
        </p:txBody>
      </p:sp>
      <p:sp>
        <p:nvSpPr>
          <p:cNvPr id="21508" name="Rectangle 8"/>
          <p:cNvSpPr>
            <a:spLocks noGrp="1" noChangeArrowheads="1"/>
          </p:cNvSpPr>
          <p:nvPr>
            <p:ph type="title"/>
          </p:nvPr>
        </p:nvSpPr>
        <p:spPr>
          <a:xfrm>
            <a:off x="609600" y="457200"/>
            <a:ext cx="7772400" cy="685800"/>
          </a:xfrm>
        </p:spPr>
        <p:txBody>
          <a:bodyPr/>
          <a:lstStyle/>
          <a:p>
            <a:r>
              <a:rPr lang="en-US" sz="3600" b="1" smtClean="0">
                <a:solidFill>
                  <a:srgbClr val="CCFF66"/>
                </a:solidFill>
              </a:rPr>
              <a:t>Public Health in England</a:t>
            </a:r>
            <a:r>
              <a:rPr lang="en-US" sz="3600" b="1" smtClean="0">
                <a:solidFill>
                  <a:srgbClr val="CCFF66"/>
                </a:solidFill>
                <a:latin typeface="Arial" pitchFamily="34" charset="0"/>
              </a:rPr>
              <a:t/>
            </a:r>
            <a:br>
              <a:rPr lang="en-US" sz="3600" b="1" smtClean="0">
                <a:solidFill>
                  <a:srgbClr val="CCFF66"/>
                </a:solidFill>
                <a:latin typeface="Arial" pitchFamily="34" charset="0"/>
              </a:rPr>
            </a:br>
            <a:endParaRPr lang="en-US" sz="3600" smtClean="0"/>
          </a:p>
        </p:txBody>
      </p:sp>
    </p:spTree>
  </p:cSld>
  <p:clrMapOvr>
    <a:masterClrMapping/>
  </p:clrMapOvr>
  <p:transition>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ChangeArrowheads="1"/>
          </p:cNvSpPr>
          <p:nvPr/>
        </p:nvSpPr>
        <p:spPr bwMode="auto">
          <a:xfrm>
            <a:off x="1676400" y="762000"/>
            <a:ext cx="7088188" cy="538163"/>
          </a:xfrm>
          <a:prstGeom prst="rect">
            <a:avLst/>
          </a:prstGeom>
          <a:noFill/>
          <a:ln w="9525">
            <a:noFill/>
            <a:miter lim="800000"/>
            <a:headEnd/>
            <a:tailEnd/>
          </a:ln>
        </p:spPr>
        <p:txBody>
          <a:bodyPr lIns="0" tIns="0" rIns="0" bIns="0"/>
          <a:lstStyle/>
          <a:p>
            <a:endParaRPr lang="en-US" sz="3900" b="1" i="1">
              <a:solidFill>
                <a:srgbClr val="FAFD00"/>
              </a:solidFill>
            </a:endParaRPr>
          </a:p>
        </p:txBody>
      </p:sp>
      <p:sp>
        <p:nvSpPr>
          <p:cNvPr id="8196" name="Rectangle 7"/>
          <p:cNvSpPr>
            <a:spLocks noChangeArrowheads="1"/>
          </p:cNvSpPr>
          <p:nvPr/>
        </p:nvSpPr>
        <p:spPr bwMode="auto">
          <a:xfrm>
            <a:off x="914400" y="1752600"/>
            <a:ext cx="7324725" cy="2668588"/>
          </a:xfrm>
          <a:prstGeom prst="rect">
            <a:avLst/>
          </a:prstGeom>
          <a:noFill/>
          <a:ln w="9525">
            <a:noFill/>
            <a:miter lim="800000"/>
            <a:headEnd/>
            <a:tailEnd/>
          </a:ln>
        </p:spPr>
        <p:txBody>
          <a:bodyPr lIns="0" tIns="0" rIns="0" bIns="0"/>
          <a:lstStyle/>
          <a:p>
            <a:pPr>
              <a:tabLst>
                <a:tab pos="457200" algn="l"/>
                <a:tab pos="914400" algn="l"/>
              </a:tabLst>
            </a:pPr>
            <a:r>
              <a:rPr lang="en-US" sz="3600">
                <a:solidFill>
                  <a:srgbClr val="000000"/>
                </a:solidFill>
                <a:latin typeface="Times New Roman" pitchFamily="18" charset="0"/>
              </a:rPr>
              <a:t>	</a:t>
            </a:r>
            <a:r>
              <a:rPr lang="en-US" sz="2100">
                <a:solidFill>
                  <a:srgbClr val="FFFFCC"/>
                </a:solidFill>
                <a:latin typeface="Monotype Sorts" pitchFamily="2" charset="2"/>
              </a:rPr>
              <a:t>l</a:t>
            </a:r>
            <a:r>
              <a:rPr lang="en-US" sz="2100">
                <a:solidFill>
                  <a:srgbClr val="FF0000"/>
                </a:solidFill>
                <a:latin typeface="Monotype Sorts" pitchFamily="2" charset="2"/>
              </a:rPr>
              <a:t>	</a:t>
            </a:r>
            <a:r>
              <a:rPr lang="en-US" sz="2800" b="1">
                <a:solidFill>
                  <a:srgbClr val="FFFFFF"/>
                </a:solidFill>
              </a:rPr>
              <a:t>1647 : Massachusetts Bay Colony passed a regulation to prevent  pollution of Boston Harbor</a:t>
            </a:r>
          </a:p>
          <a:p>
            <a:pPr>
              <a:tabLst>
                <a:tab pos="457200" algn="l"/>
                <a:tab pos="914400" algn="l"/>
              </a:tabLst>
            </a:pPr>
            <a:r>
              <a:rPr lang="en-US" sz="2800" b="1">
                <a:solidFill>
                  <a:srgbClr val="FFFFFF"/>
                </a:solidFill>
              </a:rPr>
              <a:t>	</a:t>
            </a:r>
            <a:r>
              <a:rPr lang="en-US" sz="2100">
                <a:solidFill>
                  <a:srgbClr val="FFFFCC"/>
                </a:solidFill>
                <a:latin typeface="Monotype Sorts" pitchFamily="2" charset="2"/>
              </a:rPr>
              <a:t>l</a:t>
            </a:r>
            <a:r>
              <a:rPr lang="en-US" sz="2100">
                <a:solidFill>
                  <a:srgbClr val="FF0000"/>
                </a:solidFill>
                <a:latin typeface="Monotype Sorts" pitchFamily="2" charset="2"/>
              </a:rPr>
              <a:t>	</a:t>
            </a:r>
            <a:r>
              <a:rPr lang="en-US" sz="2800" b="1">
                <a:solidFill>
                  <a:srgbClr val="FFFFFF"/>
                </a:solidFill>
              </a:rPr>
              <a:t>1692-1708 : Boston, Salem and Charleston passed acts dealing  with nuisances and trades offensive and dangerous to the public  health</a:t>
            </a:r>
          </a:p>
          <a:p>
            <a:pPr>
              <a:tabLst>
                <a:tab pos="457200" algn="l"/>
                <a:tab pos="914400" algn="l"/>
              </a:tabLst>
            </a:pPr>
            <a:r>
              <a:rPr lang="en-US" sz="2800" b="1">
                <a:solidFill>
                  <a:srgbClr val="FFFFFF"/>
                </a:solidFill>
              </a:rPr>
              <a:t>	</a:t>
            </a:r>
            <a:r>
              <a:rPr lang="en-US" sz="2100">
                <a:solidFill>
                  <a:srgbClr val="FFFFCC"/>
                </a:solidFill>
                <a:latin typeface="Monotype Sorts" pitchFamily="2" charset="2"/>
              </a:rPr>
              <a:t>l</a:t>
            </a:r>
            <a:r>
              <a:rPr lang="en-US" sz="2100">
                <a:solidFill>
                  <a:srgbClr val="FF0000"/>
                </a:solidFill>
                <a:latin typeface="Monotype Sorts" pitchFamily="2" charset="2"/>
              </a:rPr>
              <a:t>	</a:t>
            </a:r>
            <a:r>
              <a:rPr lang="en-US" sz="2800" b="1">
                <a:solidFill>
                  <a:srgbClr val="FFFFFF"/>
                </a:solidFill>
              </a:rPr>
              <a:t>1799: Boston forms a Board of Health with patriot Paul Revere  serving as Chairman</a:t>
            </a:r>
          </a:p>
        </p:txBody>
      </p:sp>
      <p:sp>
        <p:nvSpPr>
          <p:cNvPr id="8197" name="Rectangle 9"/>
          <p:cNvSpPr>
            <a:spLocks noGrp="1" noChangeArrowheads="1"/>
          </p:cNvSpPr>
          <p:nvPr>
            <p:ph type="title"/>
          </p:nvPr>
        </p:nvSpPr>
        <p:spPr>
          <a:xfrm>
            <a:off x="685800" y="609600"/>
            <a:ext cx="7772400" cy="609600"/>
          </a:xfrm>
        </p:spPr>
        <p:txBody>
          <a:bodyPr/>
          <a:lstStyle/>
          <a:p>
            <a:r>
              <a:rPr lang="en-US" sz="3900" b="1" i="1" smtClean="0">
                <a:solidFill>
                  <a:srgbClr val="FAFD00"/>
                </a:solidFill>
              </a:rPr>
              <a:t/>
            </a:r>
            <a:br>
              <a:rPr lang="en-US" sz="3900" b="1" i="1" smtClean="0">
                <a:solidFill>
                  <a:srgbClr val="FAFD00"/>
                </a:solidFill>
              </a:rPr>
            </a:br>
            <a:r>
              <a:rPr lang="en-US" b="1" smtClean="0">
                <a:solidFill>
                  <a:srgbClr val="CCFF66"/>
                </a:solidFill>
              </a:rPr>
              <a:t>Public Health in America</a:t>
            </a:r>
            <a:br>
              <a:rPr lang="en-US" b="1" smtClean="0">
                <a:solidFill>
                  <a:srgbClr val="CCFF66"/>
                </a:solidFill>
              </a:rPr>
            </a:br>
            <a:endParaRPr lang="en-US" b="1" smtClean="0">
              <a:solidFill>
                <a:srgbClr val="CCFF66"/>
              </a:solidFill>
            </a:endParaRPr>
          </a:p>
        </p:txBody>
      </p:sp>
      <p:graphicFrame>
        <p:nvGraphicFramePr>
          <p:cNvPr id="8194" name="Object 10"/>
          <p:cNvGraphicFramePr>
            <a:graphicFrameLocks noChangeAspect="1"/>
          </p:cNvGraphicFramePr>
          <p:nvPr/>
        </p:nvGraphicFramePr>
        <p:xfrm>
          <a:off x="7315200" y="6119813"/>
          <a:ext cx="1828800" cy="738187"/>
        </p:xfrm>
        <a:graphic>
          <a:graphicData uri="http://schemas.openxmlformats.org/presentationml/2006/ole">
            <mc:AlternateContent xmlns:mc="http://schemas.openxmlformats.org/markup-compatibility/2006">
              <mc:Choice xmlns:v="urn:schemas-microsoft-com:vml" Requires="v">
                <p:oleObj spid="_x0000_s8235" name="CorelPhotoPaint.Image.10" r:id="rId4" imgW="2742509" imgH="1106145" progId="">
                  <p:embed/>
                </p:oleObj>
              </mc:Choice>
              <mc:Fallback>
                <p:oleObj name="CorelPhotoPaint.Image.10" r:id="rId4" imgW="2742509" imgH="1106145" progId="">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6119813"/>
                        <a:ext cx="18288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6"/>
          <p:cNvSpPr>
            <a:spLocks noChangeArrowheads="1"/>
          </p:cNvSpPr>
          <p:nvPr/>
        </p:nvSpPr>
        <p:spPr bwMode="auto">
          <a:xfrm>
            <a:off x="457200" y="609600"/>
            <a:ext cx="8108950" cy="5562600"/>
          </a:xfrm>
          <a:prstGeom prst="rect">
            <a:avLst/>
          </a:prstGeom>
          <a:noFill/>
          <a:ln w="9525">
            <a:noFill/>
            <a:miter lim="800000"/>
            <a:headEnd/>
            <a:tailEnd/>
          </a:ln>
        </p:spPr>
        <p:txBody>
          <a:bodyPr lIns="0" tIns="0" rIns="0" bIns="0"/>
          <a:lstStyle/>
          <a:p>
            <a:pPr>
              <a:tabLst>
                <a:tab pos="461963" algn="l"/>
                <a:tab pos="923925" algn="l"/>
              </a:tabLst>
            </a:pPr>
            <a:r>
              <a:rPr lang="en-US" sz="2800">
                <a:solidFill>
                  <a:srgbClr val="000000"/>
                </a:solidFill>
                <a:latin typeface="Times New Roman" pitchFamily="18" charset="0"/>
              </a:rPr>
              <a:t>	</a:t>
            </a:r>
            <a:r>
              <a:rPr lang="en-US" sz="2800">
                <a:solidFill>
                  <a:srgbClr val="FFFFCC"/>
                </a:solidFill>
                <a:latin typeface="Monotype Sorts" pitchFamily="2" charset="2"/>
              </a:rPr>
              <a:t>l</a:t>
            </a:r>
            <a:r>
              <a:rPr lang="en-US" sz="2800">
                <a:solidFill>
                  <a:srgbClr val="FF0000"/>
                </a:solidFill>
                <a:latin typeface="Monotype Sorts" pitchFamily="2" charset="2"/>
              </a:rPr>
              <a:t>	</a:t>
            </a:r>
            <a:r>
              <a:rPr lang="en-US" sz="2800" b="1">
                <a:solidFill>
                  <a:srgbClr val="FFFFFF"/>
                </a:solidFill>
              </a:rPr>
              <a:t>1850: Lemuel Shattuck completes </a:t>
            </a:r>
            <a:r>
              <a:rPr lang="en-US" sz="2800" b="1">
                <a:solidFill>
                  <a:srgbClr val="FFFFFF"/>
                </a:solidFill>
                <a:latin typeface="Arial" pitchFamily="34" charset="0"/>
              </a:rPr>
              <a:t>“</a:t>
            </a:r>
            <a:r>
              <a:rPr lang="en-US" sz="2800" b="1">
                <a:solidFill>
                  <a:srgbClr val="FFFFFF"/>
                </a:solidFill>
              </a:rPr>
              <a:t>Report of the Sanitary  Commission of Massachusetts”. It is virtually ignored.</a:t>
            </a:r>
          </a:p>
          <a:p>
            <a:pPr>
              <a:tabLst>
                <a:tab pos="461963" algn="l"/>
                <a:tab pos="923925" algn="l"/>
              </a:tabLst>
            </a:pPr>
            <a:endParaRPr lang="en-US" sz="2800" b="1">
              <a:solidFill>
                <a:srgbClr val="FFFFFF"/>
              </a:solidFill>
            </a:endParaRPr>
          </a:p>
          <a:p>
            <a:pPr>
              <a:tabLst>
                <a:tab pos="461963" algn="l"/>
                <a:tab pos="923925" algn="l"/>
              </a:tabLst>
            </a:pPr>
            <a:r>
              <a:rPr lang="en-US" sz="2800" b="1">
                <a:solidFill>
                  <a:srgbClr val="FFFFFF"/>
                </a:solidFill>
              </a:rPr>
              <a:t>	</a:t>
            </a:r>
            <a:r>
              <a:rPr lang="en-US" sz="2800">
                <a:solidFill>
                  <a:srgbClr val="FFFFCC"/>
                </a:solidFill>
                <a:latin typeface="Monotype Sorts" pitchFamily="2" charset="2"/>
              </a:rPr>
              <a:t>l</a:t>
            </a:r>
            <a:r>
              <a:rPr lang="en-US" sz="2800">
                <a:solidFill>
                  <a:srgbClr val="FF0000"/>
                </a:solidFill>
                <a:latin typeface="Monotype Sorts" pitchFamily="2" charset="2"/>
              </a:rPr>
              <a:t>	</a:t>
            </a:r>
            <a:r>
              <a:rPr lang="en-US" sz="2800" b="1">
                <a:solidFill>
                  <a:srgbClr val="FFFFFF"/>
                </a:solidFill>
              </a:rPr>
              <a:t>1869: Massachusetts finally responds to the Shattuck Report,  creating the first state Board of Health.</a:t>
            </a:r>
          </a:p>
          <a:p>
            <a:pPr>
              <a:tabLst>
                <a:tab pos="461963" algn="l"/>
                <a:tab pos="923925" algn="l"/>
              </a:tabLst>
            </a:pPr>
            <a:endParaRPr lang="en-US" sz="2800" b="1">
              <a:solidFill>
                <a:srgbClr val="FFFFFF"/>
              </a:solidFill>
            </a:endParaRPr>
          </a:p>
          <a:p>
            <a:pPr>
              <a:tabLst>
                <a:tab pos="461963" algn="l"/>
                <a:tab pos="923925" algn="l"/>
              </a:tabLst>
            </a:pPr>
            <a:r>
              <a:rPr lang="en-US" sz="2800" b="1">
                <a:solidFill>
                  <a:srgbClr val="FFFFFF"/>
                </a:solidFill>
              </a:rPr>
              <a:t>	</a:t>
            </a:r>
            <a:r>
              <a:rPr lang="en-US" sz="2800">
                <a:solidFill>
                  <a:srgbClr val="FFFFCC"/>
                </a:solidFill>
                <a:latin typeface="Monotype Sorts" pitchFamily="2" charset="2"/>
              </a:rPr>
              <a:t>l</a:t>
            </a:r>
            <a:r>
              <a:rPr lang="en-US" sz="2800">
                <a:solidFill>
                  <a:srgbClr val="FF0000"/>
                </a:solidFill>
                <a:latin typeface="Monotype Sorts" pitchFamily="2" charset="2"/>
              </a:rPr>
              <a:t>	</a:t>
            </a:r>
            <a:r>
              <a:rPr lang="en-US" sz="2800" b="1">
                <a:solidFill>
                  <a:srgbClr val="FFFFFF"/>
                </a:solidFill>
              </a:rPr>
              <a:t>1979: DEQE (DEP) is separated from DPH creating a  dichotomy between public and environmental health at the state  level.  </a:t>
            </a:r>
          </a:p>
          <a:p>
            <a:pPr>
              <a:tabLst>
                <a:tab pos="461963" algn="l"/>
                <a:tab pos="923925" algn="l"/>
              </a:tabLst>
            </a:pPr>
            <a:r>
              <a:rPr lang="en-US" sz="2800" b="1">
                <a:solidFill>
                  <a:srgbClr val="FFFFFF"/>
                </a:solidFill>
              </a:rPr>
              <a:t>President Nixon creates EPA from HHS</a:t>
            </a:r>
          </a:p>
        </p:txBody>
      </p:sp>
      <p:graphicFrame>
        <p:nvGraphicFramePr>
          <p:cNvPr id="9218" name="Object 7"/>
          <p:cNvGraphicFramePr>
            <a:graphicFrameLocks noChangeAspect="1"/>
          </p:cNvGraphicFramePr>
          <p:nvPr/>
        </p:nvGraphicFramePr>
        <p:xfrm>
          <a:off x="7315200" y="6119813"/>
          <a:ext cx="1828800" cy="738187"/>
        </p:xfrm>
        <a:graphic>
          <a:graphicData uri="http://schemas.openxmlformats.org/presentationml/2006/ole">
            <mc:AlternateContent xmlns:mc="http://schemas.openxmlformats.org/markup-compatibility/2006">
              <mc:Choice xmlns:v="urn:schemas-microsoft-com:vml" Requires="v">
                <p:oleObj spid="_x0000_s9259" name="CorelPhotoPaint.Image.10" r:id="rId4" imgW="2742509" imgH="1106145" progId="">
                  <p:embed/>
                </p:oleObj>
              </mc:Choice>
              <mc:Fallback>
                <p:oleObj name="CorelPhotoPaint.Image.10" r:id="rId4" imgW="2742509" imgH="1106145" progId="">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6119813"/>
                        <a:ext cx="18288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3"/>
          <p:cNvSpPr>
            <a:spLocks noGrp="1"/>
          </p:cNvSpPr>
          <p:nvPr>
            <p:ph type="ftr" sz="quarter" idx="11"/>
          </p:nvPr>
        </p:nvSpPr>
        <p:spPr>
          <a:noFill/>
        </p:spPr>
        <p:txBody>
          <a:bodyPr/>
          <a:lstStyle/>
          <a:p>
            <a:fld id="{B6C188D7-5402-4792-A59B-508C110BC5D5}" type="slidenum">
              <a:rPr lang="en-US" smtClean="0"/>
              <a:pPr/>
              <a:t>13</a:t>
            </a:fld>
            <a:endParaRPr lang="en-US" smtClean="0"/>
          </a:p>
        </p:txBody>
      </p:sp>
      <p:graphicFrame>
        <p:nvGraphicFramePr>
          <p:cNvPr id="10242" name="Object 3"/>
          <p:cNvGraphicFramePr>
            <a:graphicFrameLocks noChangeAspect="1"/>
          </p:cNvGraphicFramePr>
          <p:nvPr/>
        </p:nvGraphicFramePr>
        <p:xfrm>
          <a:off x="7315200" y="6119813"/>
          <a:ext cx="1828800" cy="738187"/>
        </p:xfrm>
        <a:graphic>
          <a:graphicData uri="http://schemas.openxmlformats.org/presentationml/2006/ole">
            <mc:AlternateContent xmlns:mc="http://schemas.openxmlformats.org/markup-compatibility/2006">
              <mc:Choice xmlns:v="urn:schemas-microsoft-com:vml" Requires="v">
                <p:oleObj spid="_x0000_s10283" name="CorelPhotoPaint.Image.10" r:id="rId4" imgW="2742509" imgH="1106145" progId="">
                  <p:embed/>
                </p:oleObj>
              </mc:Choice>
              <mc:Fallback>
                <p:oleObj name="CorelPhotoPaint.Image.10" r:id="rId4" imgW="2742509" imgH="1106145" progId="">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6119813"/>
                        <a:ext cx="18288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4" name="Text Box 5"/>
          <p:cNvSpPr txBox="1">
            <a:spLocks noChangeArrowheads="1"/>
          </p:cNvSpPr>
          <p:nvPr/>
        </p:nvSpPr>
        <p:spPr bwMode="auto">
          <a:xfrm>
            <a:off x="838200" y="4953000"/>
            <a:ext cx="7483475" cy="457200"/>
          </a:xfrm>
          <a:prstGeom prst="rect">
            <a:avLst/>
          </a:prstGeom>
          <a:noFill/>
          <a:ln w="12700">
            <a:noFill/>
            <a:miter lim="800000"/>
            <a:headEnd type="none" w="sm" len="sm"/>
            <a:tailEnd type="none" w="sm" len="sm"/>
          </a:ln>
        </p:spPr>
        <p:txBody>
          <a:bodyPr>
            <a:spAutoFit/>
          </a:bodyPr>
          <a:lstStyle/>
          <a:p>
            <a:endParaRPr lang="en-US"/>
          </a:p>
        </p:txBody>
      </p:sp>
      <p:sp>
        <p:nvSpPr>
          <p:cNvPr id="10245" name="Text Box 7"/>
          <p:cNvSpPr txBox="1">
            <a:spLocks noChangeArrowheads="1"/>
          </p:cNvSpPr>
          <p:nvPr/>
        </p:nvSpPr>
        <p:spPr bwMode="auto">
          <a:xfrm>
            <a:off x="288925" y="363538"/>
            <a:ext cx="8474075" cy="457200"/>
          </a:xfrm>
          <a:prstGeom prst="rect">
            <a:avLst/>
          </a:prstGeom>
          <a:noFill/>
          <a:ln w="12700">
            <a:noFill/>
            <a:miter lim="800000"/>
            <a:headEnd type="none" w="sm" len="sm"/>
            <a:tailEnd type="none" w="sm" len="sm"/>
          </a:ln>
        </p:spPr>
        <p:txBody>
          <a:bodyPr>
            <a:spAutoFit/>
          </a:bodyPr>
          <a:lstStyle/>
          <a:p>
            <a:endParaRPr lang="en-US"/>
          </a:p>
        </p:txBody>
      </p:sp>
      <p:sp>
        <p:nvSpPr>
          <p:cNvPr id="10246" name="Rectangle 8"/>
          <p:cNvSpPr>
            <a:spLocks noChangeArrowheads="1"/>
          </p:cNvSpPr>
          <p:nvPr/>
        </p:nvSpPr>
        <p:spPr bwMode="auto">
          <a:xfrm>
            <a:off x="381000" y="228600"/>
            <a:ext cx="8077200" cy="5262979"/>
          </a:xfrm>
          <a:prstGeom prst="rect">
            <a:avLst/>
          </a:prstGeom>
          <a:noFill/>
          <a:ln w="12700">
            <a:noFill/>
            <a:miter lim="800000"/>
            <a:headEnd type="none" w="sm" len="sm"/>
            <a:tailEnd type="none" w="sm" len="sm"/>
          </a:ln>
        </p:spPr>
        <p:txBody>
          <a:bodyPr>
            <a:spAutoFit/>
          </a:bodyPr>
          <a:lstStyle/>
          <a:p>
            <a:pPr>
              <a:buFont typeface="Monotype Sorts" pitchFamily="2" charset="2"/>
              <a:buChar char="l"/>
            </a:pPr>
            <a:r>
              <a:rPr lang="en-US" sz="2800" b="1" dirty="0" smtClean="0">
                <a:solidFill>
                  <a:srgbClr val="FFFFFF"/>
                </a:solidFill>
              </a:rPr>
              <a:t> September </a:t>
            </a:r>
            <a:r>
              <a:rPr lang="en-US" sz="2800" b="1" dirty="0">
                <a:solidFill>
                  <a:srgbClr val="FFFFFF"/>
                </a:solidFill>
              </a:rPr>
              <a:t>11, 2001 World Trade Center </a:t>
            </a:r>
            <a:r>
              <a:rPr lang="en-US" sz="2800" b="1" dirty="0" smtClean="0">
                <a:solidFill>
                  <a:srgbClr val="FFFFFF"/>
                </a:solidFill>
              </a:rPr>
              <a:t>Bombing - Health </a:t>
            </a:r>
            <a:r>
              <a:rPr lang="en-US" sz="2800" b="1" dirty="0">
                <a:solidFill>
                  <a:srgbClr val="FFFFFF"/>
                </a:solidFill>
              </a:rPr>
              <a:t>Department Role in Emergency Response and Post Event Threat </a:t>
            </a:r>
            <a:r>
              <a:rPr lang="en-US" sz="2800" b="1" dirty="0" smtClean="0">
                <a:solidFill>
                  <a:srgbClr val="FFFFFF"/>
                </a:solidFill>
              </a:rPr>
              <a:t>Assessment</a:t>
            </a:r>
          </a:p>
          <a:p>
            <a:endParaRPr lang="en-US" sz="2800" b="1" dirty="0">
              <a:solidFill>
                <a:srgbClr val="FFFFFF"/>
              </a:solidFill>
            </a:endParaRPr>
          </a:p>
          <a:p>
            <a:pPr>
              <a:buFont typeface="Monotype Sorts" pitchFamily="2" charset="2"/>
              <a:buChar char="l"/>
            </a:pPr>
            <a:r>
              <a:rPr lang="en-US" sz="2800" b="1" dirty="0" smtClean="0">
                <a:solidFill>
                  <a:srgbClr val="FFFFFF"/>
                </a:solidFill>
              </a:rPr>
              <a:t> October </a:t>
            </a:r>
            <a:r>
              <a:rPr lang="en-US" sz="2800" b="1" dirty="0">
                <a:solidFill>
                  <a:srgbClr val="FFFFFF"/>
                </a:solidFill>
              </a:rPr>
              <a:t>2001 – Anthrax attack challenges state and local health departments even in Massachusetts, where no anthrax is found</a:t>
            </a:r>
          </a:p>
          <a:p>
            <a:pPr>
              <a:buFont typeface="Monotype Sorts" pitchFamily="2" charset="2"/>
              <a:buChar char="l"/>
            </a:pPr>
            <a:endParaRPr lang="en-US" sz="2800" b="1" dirty="0">
              <a:solidFill>
                <a:srgbClr val="FFFFFF"/>
              </a:solidFill>
            </a:endParaRPr>
          </a:p>
          <a:p>
            <a:pPr>
              <a:buFont typeface="Monotype Sorts" pitchFamily="2" charset="2"/>
              <a:buChar char="l"/>
            </a:pPr>
            <a:r>
              <a:rPr lang="en-US" sz="2800" b="1" dirty="0">
                <a:solidFill>
                  <a:srgbClr val="FFFFFF"/>
                </a:solidFill>
              </a:rPr>
              <a:t> Summer 2003 – SARS outbreak – Isolation and Quarantine re-emerge from the past as an important tool for controlling disease.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1"/>
          </p:nvPr>
        </p:nvSpPr>
        <p:spPr>
          <a:noFill/>
        </p:spPr>
        <p:txBody>
          <a:bodyPr/>
          <a:lstStyle/>
          <a:p>
            <a:fld id="{9192F251-2F33-4AA5-BC74-7A4F4A8BDBDB}" type="slidenum">
              <a:rPr lang="en-US" smtClean="0"/>
              <a:pPr/>
              <a:t>14</a:t>
            </a:fld>
            <a:endParaRPr lang="en-US" smtClean="0"/>
          </a:p>
        </p:txBody>
      </p:sp>
      <p:sp>
        <p:nvSpPr>
          <p:cNvPr id="22531" name="Text Box 3"/>
          <p:cNvSpPr txBox="1">
            <a:spLocks noChangeArrowheads="1"/>
          </p:cNvSpPr>
          <p:nvPr/>
        </p:nvSpPr>
        <p:spPr bwMode="auto">
          <a:xfrm>
            <a:off x="838200" y="304800"/>
            <a:ext cx="7391400" cy="6063198"/>
          </a:xfrm>
          <a:prstGeom prst="rect">
            <a:avLst/>
          </a:prstGeom>
          <a:noFill/>
          <a:ln w="12700">
            <a:noFill/>
            <a:miter lim="800000"/>
            <a:headEnd type="none" w="sm" len="sm"/>
            <a:tailEnd type="none" w="sm" len="sm"/>
          </a:ln>
        </p:spPr>
        <p:txBody>
          <a:bodyPr>
            <a:spAutoFit/>
          </a:bodyPr>
          <a:lstStyle/>
          <a:p>
            <a:pPr>
              <a:buFont typeface="Arial" pitchFamily="34" charset="0"/>
              <a:buChar char="•"/>
            </a:pPr>
            <a:r>
              <a:rPr lang="en-US" b="1" dirty="0" smtClean="0"/>
              <a:t> December</a:t>
            </a:r>
            <a:r>
              <a:rPr lang="en-US" b="1" dirty="0"/>
              <a:t>, 2003 </a:t>
            </a:r>
            <a:r>
              <a:rPr lang="en-US" b="1" dirty="0" smtClean="0"/>
              <a:t>– 4 children </a:t>
            </a:r>
            <a:r>
              <a:rPr lang="en-US" b="1" dirty="0"/>
              <a:t>die of influenza in Colorado. </a:t>
            </a:r>
            <a:r>
              <a:rPr lang="en-US" b="1" dirty="0" smtClean="0"/>
              <a:t>News reports flu vaccine  shortage. Manufacturers </a:t>
            </a:r>
            <a:r>
              <a:rPr lang="en-US" b="1" dirty="0"/>
              <a:t>say it will take many months to make more. CDC reports it is not a perfect </a:t>
            </a:r>
            <a:r>
              <a:rPr lang="en-US" b="1" dirty="0" smtClean="0"/>
              <a:t>match. </a:t>
            </a:r>
            <a:endParaRPr lang="en-US" b="1" dirty="0"/>
          </a:p>
          <a:p>
            <a:r>
              <a:rPr lang="en-US" b="1" dirty="0"/>
              <a:t>Flu Pandemic is the </a:t>
            </a:r>
            <a:r>
              <a:rPr lang="en-US" b="1" dirty="0" smtClean="0"/>
              <a:t>outbreak </a:t>
            </a:r>
            <a:r>
              <a:rPr lang="en-US" b="1" dirty="0"/>
              <a:t>most feared by many PH experts.   </a:t>
            </a:r>
          </a:p>
          <a:p>
            <a:endParaRPr lang="en-US" b="1" dirty="0"/>
          </a:p>
          <a:p>
            <a:pPr>
              <a:buFont typeface="Arial" pitchFamily="34" charset="0"/>
              <a:buChar char="•"/>
            </a:pPr>
            <a:r>
              <a:rPr lang="en-US" b="1" dirty="0" smtClean="0"/>
              <a:t> 2010 </a:t>
            </a:r>
            <a:r>
              <a:rPr lang="en-US" b="1" dirty="0"/>
              <a:t>– Emergency funds are distributed to local boards of health in anticipation of a pandemic H1N1 influenza outbreak</a:t>
            </a:r>
          </a:p>
          <a:p>
            <a:pPr>
              <a:buFont typeface="Arial" pitchFamily="34" charset="0"/>
              <a:buChar char="•"/>
            </a:pPr>
            <a:endParaRPr lang="en-US" b="1" dirty="0"/>
          </a:p>
          <a:p>
            <a:pPr>
              <a:buFont typeface="Arial" pitchFamily="34" charset="0"/>
              <a:buChar char="•"/>
            </a:pPr>
            <a:r>
              <a:rPr lang="en-US" b="1" dirty="0" smtClean="0"/>
              <a:t> EEE </a:t>
            </a:r>
            <a:r>
              <a:rPr lang="en-US" b="1" dirty="0"/>
              <a:t>and West Nile Virus are seasonal threats to Massachusetts - Dengue fever now endemic in parts of the US</a:t>
            </a:r>
            <a:r>
              <a:rPr lang="en-US" b="1" dirty="0" smtClean="0"/>
              <a:t>.</a:t>
            </a:r>
          </a:p>
          <a:p>
            <a:pPr>
              <a:buFont typeface="Arial" pitchFamily="34" charset="0"/>
              <a:buChar char="•"/>
            </a:pPr>
            <a:r>
              <a:rPr lang="en-US" b="1" dirty="0" smtClean="0"/>
              <a:t>2014 Ebola  -  Brockton and Lowell scares</a:t>
            </a:r>
            <a:endParaRPr lang="en-US" b="1" dirty="0"/>
          </a:p>
          <a:p>
            <a:r>
              <a:rPr lang="en-US" b="1" dirty="0" err="1" smtClean="0"/>
              <a:t>Zika</a:t>
            </a:r>
            <a:r>
              <a:rPr lang="en-US" b="1" dirty="0" smtClean="0"/>
              <a:t>  virus emerges as a new threat this year</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3"/>
          <p:cNvSpPr>
            <a:spLocks noGrp="1"/>
          </p:cNvSpPr>
          <p:nvPr>
            <p:ph type="ftr" sz="quarter" idx="11"/>
          </p:nvPr>
        </p:nvSpPr>
        <p:spPr>
          <a:noFill/>
        </p:spPr>
        <p:txBody>
          <a:bodyPr/>
          <a:lstStyle/>
          <a:p>
            <a:fld id="{6045776B-F43D-4F66-8F42-0A3C46363FB4}" type="slidenum">
              <a:rPr lang="en-US" smtClean="0"/>
              <a:pPr/>
              <a:t>15</a:t>
            </a:fld>
            <a:endParaRPr lang="en-US" smtClean="0"/>
          </a:p>
        </p:txBody>
      </p:sp>
      <p:sp>
        <p:nvSpPr>
          <p:cNvPr id="11268" name="Rectangle 1026"/>
          <p:cNvSpPr>
            <a:spLocks noGrp="1" noChangeArrowheads="1"/>
          </p:cNvSpPr>
          <p:nvPr>
            <p:ph type="title"/>
          </p:nvPr>
        </p:nvSpPr>
        <p:spPr>
          <a:xfrm>
            <a:off x="685800" y="609600"/>
            <a:ext cx="7772400" cy="3048000"/>
          </a:xfrm>
        </p:spPr>
        <p:txBody>
          <a:bodyPr/>
          <a:lstStyle/>
          <a:p>
            <a:r>
              <a:rPr lang="en-US" b="1" dirty="0" smtClean="0">
                <a:solidFill>
                  <a:srgbClr val="CCFF66"/>
                </a:solidFill>
              </a:rPr>
              <a:t>The Board of Health is part of the</a:t>
            </a:r>
            <a:br>
              <a:rPr lang="en-US" b="1" dirty="0" smtClean="0">
                <a:solidFill>
                  <a:srgbClr val="CCFF66"/>
                </a:solidFill>
              </a:rPr>
            </a:br>
            <a:r>
              <a:rPr lang="en-US" b="1" dirty="0" smtClean="0">
                <a:solidFill>
                  <a:srgbClr val="CCFF66"/>
                </a:solidFill>
              </a:rPr>
              <a:t>Local Public Health System</a:t>
            </a:r>
            <a:r>
              <a:rPr lang="en-US" dirty="0" smtClean="0">
                <a:solidFill>
                  <a:srgbClr val="CCFF66"/>
                </a:solidFill>
              </a:rPr>
              <a:t> </a:t>
            </a:r>
          </a:p>
        </p:txBody>
      </p:sp>
      <p:sp>
        <p:nvSpPr>
          <p:cNvPr id="11269" name="Text Box 1027"/>
          <p:cNvSpPr txBox="1">
            <a:spLocks noChangeArrowheads="1"/>
          </p:cNvSpPr>
          <p:nvPr/>
        </p:nvSpPr>
        <p:spPr bwMode="auto">
          <a:xfrm>
            <a:off x="304800" y="3352800"/>
            <a:ext cx="8697913" cy="1138238"/>
          </a:xfrm>
          <a:prstGeom prst="rect">
            <a:avLst/>
          </a:prstGeom>
          <a:noFill/>
          <a:ln w="12700">
            <a:noFill/>
            <a:miter lim="800000"/>
            <a:headEnd type="none" w="sm" len="sm"/>
            <a:tailEnd type="none" w="sm" len="sm"/>
          </a:ln>
        </p:spPr>
        <p:txBody>
          <a:bodyPr wrap="none">
            <a:spAutoFit/>
          </a:bodyPr>
          <a:lstStyle/>
          <a:p>
            <a:r>
              <a:rPr lang="en-US" sz="3200" b="1" dirty="0"/>
              <a:t>Other partners include community groups,</a:t>
            </a:r>
          </a:p>
          <a:p>
            <a:r>
              <a:rPr lang="en-US" sz="3200" b="1" dirty="0"/>
              <a:t> HMO’s, local hospitals and Visiting Nurses</a:t>
            </a:r>
            <a:r>
              <a:rPr lang="en-US" sz="3600" b="1" dirty="0"/>
              <a:t>.</a:t>
            </a:r>
            <a:endParaRPr lang="en-US" sz="3600" dirty="0">
              <a:solidFill>
                <a:schemeClr val="tx1"/>
              </a:solidFill>
            </a:endParaRPr>
          </a:p>
        </p:txBody>
      </p:sp>
      <p:graphicFrame>
        <p:nvGraphicFramePr>
          <p:cNvPr id="11266" name="Object 1030"/>
          <p:cNvGraphicFramePr>
            <a:graphicFrameLocks noChangeAspect="1"/>
          </p:cNvGraphicFramePr>
          <p:nvPr/>
        </p:nvGraphicFramePr>
        <p:xfrm>
          <a:off x="7315200" y="6119813"/>
          <a:ext cx="1828800" cy="738187"/>
        </p:xfrm>
        <a:graphic>
          <a:graphicData uri="http://schemas.openxmlformats.org/presentationml/2006/ole">
            <mc:AlternateContent xmlns:mc="http://schemas.openxmlformats.org/markup-compatibility/2006">
              <mc:Choice xmlns:v="urn:schemas-microsoft-com:vml" Requires="v">
                <p:oleObj spid="_x0000_s11307" name="CorelPhotoPaint.Image.10" r:id="rId4" imgW="2742509" imgH="1106145" progId="">
                  <p:embed/>
                </p:oleObj>
              </mc:Choice>
              <mc:Fallback>
                <p:oleObj name="CorelPhotoPaint.Image.10" r:id="rId4" imgW="2742509" imgH="1106145" progId="">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6119813"/>
                        <a:ext cx="18288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fld id="{360B7873-FE79-476D-8557-E59733D26DC5}" type="slidenum">
              <a:rPr lang="en-US" smtClean="0"/>
              <a:pPr>
                <a:defRPr/>
              </a:pPr>
              <a:t>16</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23" y="435187"/>
            <a:ext cx="8299077" cy="6270413"/>
          </a:xfrm>
          <a:prstGeom prst="rect">
            <a:avLst/>
          </a:prstGeom>
        </p:spPr>
      </p:pic>
    </p:spTree>
    <p:extLst>
      <p:ext uri="{BB962C8B-B14F-4D97-AF65-F5344CB8AC3E}">
        <p14:creationId xmlns:p14="http://schemas.microsoft.com/office/powerpoint/2010/main" val="2020794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6"/>
          <p:cNvSpPr>
            <a:spLocks noChangeArrowheads="1"/>
          </p:cNvSpPr>
          <p:nvPr/>
        </p:nvSpPr>
        <p:spPr bwMode="auto">
          <a:xfrm>
            <a:off x="1000125" y="1004888"/>
            <a:ext cx="6910388" cy="538162"/>
          </a:xfrm>
          <a:prstGeom prst="rect">
            <a:avLst/>
          </a:prstGeom>
          <a:noFill/>
          <a:ln w="9525">
            <a:noFill/>
            <a:miter lim="800000"/>
            <a:headEnd/>
            <a:tailEnd/>
          </a:ln>
        </p:spPr>
        <p:txBody>
          <a:bodyPr lIns="0" tIns="0" rIns="0" bIns="0"/>
          <a:lstStyle/>
          <a:p>
            <a:endParaRPr lang="en-US" sz="3900" b="1" i="1">
              <a:solidFill>
                <a:srgbClr val="FAFD00"/>
              </a:solidFill>
            </a:endParaRPr>
          </a:p>
        </p:txBody>
      </p:sp>
      <p:sp>
        <p:nvSpPr>
          <p:cNvPr id="12292" name="Rectangle 7"/>
          <p:cNvSpPr>
            <a:spLocks noChangeArrowheads="1"/>
          </p:cNvSpPr>
          <p:nvPr/>
        </p:nvSpPr>
        <p:spPr bwMode="auto">
          <a:xfrm>
            <a:off x="533400" y="1219200"/>
            <a:ext cx="8183563" cy="4876800"/>
          </a:xfrm>
          <a:prstGeom prst="rect">
            <a:avLst/>
          </a:prstGeom>
          <a:noFill/>
          <a:ln w="9525">
            <a:noFill/>
            <a:miter lim="800000"/>
            <a:headEnd/>
            <a:tailEnd/>
          </a:ln>
        </p:spPr>
        <p:txBody>
          <a:bodyPr lIns="0" tIns="0" rIns="0" bIns="0"/>
          <a:lstStyle/>
          <a:p>
            <a:pPr>
              <a:buFont typeface="Arial" pitchFamily="34" charset="0"/>
              <a:buChar char="•"/>
              <a:tabLst>
                <a:tab pos="457200" algn="l"/>
                <a:tab pos="914400" algn="l"/>
              </a:tabLst>
            </a:pPr>
            <a:r>
              <a:rPr lang="en-US" sz="2100">
                <a:solidFill>
                  <a:srgbClr val="FF0000"/>
                </a:solidFill>
                <a:latin typeface="Monotype Sorts" pitchFamily="2" charset="2"/>
              </a:rPr>
              <a:t>	</a:t>
            </a:r>
            <a:r>
              <a:rPr lang="en-US" sz="2800" b="1">
                <a:solidFill>
                  <a:srgbClr val="FFFFFF"/>
                </a:solidFill>
              </a:rPr>
              <a:t>Prevent epidemics and the spread of 			disease</a:t>
            </a:r>
          </a:p>
          <a:p>
            <a:pPr>
              <a:buFont typeface="Arial" pitchFamily="34" charset="0"/>
              <a:buChar char="•"/>
              <a:tabLst>
                <a:tab pos="457200" algn="l"/>
                <a:tab pos="914400" algn="l"/>
              </a:tabLst>
            </a:pPr>
            <a:r>
              <a:rPr lang="en-US" sz="2100">
                <a:solidFill>
                  <a:srgbClr val="FF0000"/>
                </a:solidFill>
                <a:latin typeface="Monotype Sorts" pitchFamily="2" charset="2"/>
              </a:rPr>
              <a:t>	</a:t>
            </a:r>
            <a:r>
              <a:rPr lang="en-US" sz="2800" b="1">
                <a:solidFill>
                  <a:srgbClr val="FFFFFF"/>
                </a:solidFill>
              </a:rPr>
              <a:t>Protect against environmental  		hazards</a:t>
            </a:r>
          </a:p>
          <a:p>
            <a:pPr>
              <a:buFont typeface="Arial" pitchFamily="34" charset="0"/>
              <a:buChar char="•"/>
              <a:tabLst>
                <a:tab pos="457200" algn="l"/>
                <a:tab pos="914400" algn="l"/>
              </a:tabLst>
            </a:pPr>
            <a:r>
              <a:rPr lang="en-US" sz="2100">
                <a:solidFill>
                  <a:srgbClr val="FF0000"/>
                </a:solidFill>
                <a:latin typeface="Monotype Sorts" pitchFamily="2" charset="2"/>
              </a:rPr>
              <a:t>	</a:t>
            </a:r>
            <a:r>
              <a:rPr lang="en-US" sz="2800" b="1">
                <a:solidFill>
                  <a:srgbClr val="FFFFFF"/>
                </a:solidFill>
              </a:rPr>
              <a:t>Prevent injuries</a:t>
            </a:r>
          </a:p>
          <a:p>
            <a:pPr>
              <a:tabLst>
                <a:tab pos="457200" algn="l"/>
                <a:tab pos="914400" algn="l"/>
              </a:tabLst>
            </a:pPr>
            <a:endParaRPr lang="en-US" sz="2800" b="1">
              <a:solidFill>
                <a:srgbClr val="FFFFFF"/>
              </a:solidFill>
            </a:endParaRPr>
          </a:p>
          <a:p>
            <a:pPr>
              <a:buFont typeface="Arial" pitchFamily="34" charset="0"/>
              <a:buChar char="•"/>
              <a:tabLst>
                <a:tab pos="457200" algn="l"/>
                <a:tab pos="914400" algn="l"/>
              </a:tabLst>
            </a:pPr>
            <a:r>
              <a:rPr lang="en-US" sz="2800" b="1">
                <a:solidFill>
                  <a:srgbClr val="FFFFFF"/>
                </a:solidFill>
              </a:rPr>
              <a:t>	Promotes and encourages healthy  			behaviors</a:t>
            </a:r>
          </a:p>
          <a:p>
            <a:pPr>
              <a:buFont typeface="Arial" pitchFamily="34" charset="0"/>
              <a:buChar char="•"/>
              <a:tabLst>
                <a:tab pos="457200" algn="l"/>
                <a:tab pos="914400" algn="l"/>
              </a:tabLst>
            </a:pPr>
            <a:r>
              <a:rPr lang="en-US" sz="2800" b="1">
                <a:solidFill>
                  <a:srgbClr val="FFFFFF"/>
                </a:solidFill>
              </a:rPr>
              <a:t>	Emergency Response</a:t>
            </a:r>
            <a:br>
              <a:rPr lang="en-US" sz="2800" b="1">
                <a:solidFill>
                  <a:srgbClr val="FFFFFF"/>
                </a:solidFill>
              </a:rPr>
            </a:br>
            <a:r>
              <a:rPr lang="en-US" sz="2800" b="1">
                <a:solidFill>
                  <a:srgbClr val="FFFFFF"/>
                </a:solidFill>
              </a:rPr>
              <a:t> </a:t>
            </a:r>
            <a:r>
              <a:rPr lang="en-US" sz="2800" b="1">
                <a:solidFill>
                  <a:srgbClr val="FF0000"/>
                </a:solidFill>
              </a:rPr>
              <a:t>  </a:t>
            </a:r>
            <a:r>
              <a:rPr lang="en-US" sz="2800" b="1">
                <a:solidFill>
                  <a:srgbClr val="FFFFFF"/>
                </a:solidFill>
              </a:rPr>
              <a:t>    </a:t>
            </a:r>
            <a:r>
              <a:rPr lang="en-US" sz="2800" b="1">
                <a:solidFill>
                  <a:srgbClr val="CCFF66"/>
                </a:solidFill>
              </a:rPr>
              <a:t>Assures  quality  &amp; accessibility of health 		services</a:t>
            </a:r>
          </a:p>
        </p:txBody>
      </p:sp>
      <p:graphicFrame>
        <p:nvGraphicFramePr>
          <p:cNvPr id="12290" name="Object 40"/>
          <p:cNvGraphicFramePr>
            <a:graphicFrameLocks noChangeAspect="1"/>
          </p:cNvGraphicFramePr>
          <p:nvPr/>
        </p:nvGraphicFramePr>
        <p:xfrm>
          <a:off x="7315200" y="6119813"/>
          <a:ext cx="1828800" cy="738187"/>
        </p:xfrm>
        <a:graphic>
          <a:graphicData uri="http://schemas.openxmlformats.org/presentationml/2006/ole">
            <mc:AlternateContent xmlns:mc="http://schemas.openxmlformats.org/markup-compatibility/2006">
              <mc:Choice xmlns:v="urn:schemas-microsoft-com:vml" Requires="v">
                <p:oleObj spid="_x0000_s12331" name="CorelPhotoPaint.Image.10" r:id="rId4" imgW="2742509" imgH="1106145" progId="">
                  <p:embed/>
                </p:oleObj>
              </mc:Choice>
              <mc:Fallback>
                <p:oleObj name="CorelPhotoPaint.Image.10" r:id="rId4" imgW="2742509" imgH="1106145" progId="">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6119813"/>
                        <a:ext cx="18288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3" name="Rectangle 41"/>
          <p:cNvSpPr>
            <a:spLocks noGrp="1" noChangeArrowheads="1"/>
          </p:cNvSpPr>
          <p:nvPr>
            <p:ph type="title"/>
          </p:nvPr>
        </p:nvSpPr>
        <p:spPr>
          <a:xfrm>
            <a:off x="685800" y="609600"/>
            <a:ext cx="7772400" cy="838200"/>
          </a:xfrm>
        </p:spPr>
        <p:txBody>
          <a:bodyPr/>
          <a:lstStyle/>
          <a:p>
            <a:r>
              <a:rPr lang="en-US" b="1" dirty="0" smtClean="0">
                <a:solidFill>
                  <a:srgbClr val="CCFF66"/>
                </a:solidFill>
              </a:rPr>
              <a:t>Public Health Systems</a:t>
            </a:r>
            <a:r>
              <a:rPr lang="en-US" b="1" dirty="0" smtClean="0">
                <a:solidFill>
                  <a:srgbClr val="FAFD00"/>
                </a:solidFill>
              </a:rPr>
              <a:t/>
            </a:r>
            <a:br>
              <a:rPr lang="en-US" b="1" dirty="0" smtClean="0">
                <a:solidFill>
                  <a:srgbClr val="FAFD00"/>
                </a:solidFill>
              </a:rPr>
            </a:br>
            <a:endParaRPr lang="en-US" dirty="0" smtClean="0"/>
          </a:p>
        </p:txBody>
      </p:sp>
    </p:spTree>
  </p:cSld>
  <p:clrMapOvr>
    <a:masterClrMapping/>
  </p:clrMapOvr>
  <p:transition>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99"/>
                </a:solidFill>
              </a:rPr>
              <a:t>The Office of Local and Regional Health (OLRH) </a:t>
            </a:r>
          </a:p>
        </p:txBody>
      </p:sp>
      <p:sp>
        <p:nvSpPr>
          <p:cNvPr id="3" name="Content Placeholder 2"/>
          <p:cNvSpPr>
            <a:spLocks noGrp="1"/>
          </p:cNvSpPr>
          <p:nvPr>
            <p:ph idx="1"/>
          </p:nvPr>
        </p:nvSpPr>
        <p:spPr/>
        <p:txBody>
          <a:bodyPr/>
          <a:lstStyle/>
          <a:p>
            <a:r>
              <a:rPr lang="en-US" sz="2800" dirty="0">
                <a:solidFill>
                  <a:schemeClr val="bg1"/>
                </a:solidFill>
              </a:rPr>
              <a:t>P</a:t>
            </a:r>
            <a:r>
              <a:rPr lang="en-US" sz="2800" dirty="0" smtClean="0">
                <a:solidFill>
                  <a:schemeClr val="bg1"/>
                </a:solidFill>
              </a:rPr>
              <a:t>rovides </a:t>
            </a:r>
            <a:r>
              <a:rPr lang="en-US" sz="2800" dirty="0">
                <a:solidFill>
                  <a:schemeClr val="bg1"/>
                </a:solidFill>
              </a:rPr>
              <a:t>leadership in collaboration with internal and external public health stakeholders to build the capacity of Massachusetts local boards of health (BOH) to meet their legal responsibilities to protect the health of their communities and to deliver the ten essential public health services. The OLRH partners with the Massachusetts Coalition for Local Public Health and others to ensure that its resources are directed to strategic </a:t>
            </a:r>
            <a:r>
              <a:rPr lang="en-US" sz="2800" dirty="0" smtClean="0">
                <a:solidFill>
                  <a:schemeClr val="bg1"/>
                </a:solidFill>
              </a:rPr>
              <a:t>priorities.</a:t>
            </a:r>
            <a:endParaRPr lang="en-US" dirty="0"/>
          </a:p>
        </p:txBody>
      </p:sp>
      <p:sp>
        <p:nvSpPr>
          <p:cNvPr id="4" name="Footer Placeholder 3"/>
          <p:cNvSpPr>
            <a:spLocks noGrp="1"/>
          </p:cNvSpPr>
          <p:nvPr>
            <p:ph type="ftr" sz="quarter" idx="11"/>
          </p:nvPr>
        </p:nvSpPr>
        <p:spPr/>
        <p:txBody>
          <a:bodyPr/>
          <a:lstStyle/>
          <a:p>
            <a:pPr>
              <a:defRPr/>
            </a:pPr>
            <a:fld id="{C164C9D9-F68C-4160-B65C-741E6746C5ED}" type="slidenum">
              <a:rPr lang="en-US" smtClean="0"/>
              <a:pPr>
                <a:defRPr/>
              </a:pPr>
              <a:t>18</a:t>
            </a:fld>
            <a:endParaRPr lang="en-US"/>
          </a:p>
        </p:txBody>
      </p:sp>
    </p:spTree>
    <p:extLst>
      <p:ext uri="{BB962C8B-B14F-4D97-AF65-F5344CB8AC3E}">
        <p14:creationId xmlns:p14="http://schemas.microsoft.com/office/powerpoint/2010/main" val="2436703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fld id="{360B7873-FE79-476D-8557-E59733D26DC5}" type="slidenum">
              <a:rPr lang="en-US" smtClean="0"/>
              <a:pPr>
                <a:defRPr/>
              </a:pPr>
              <a:t>19</a:t>
            </a:fld>
            <a:endParaRPr lang="en-US"/>
          </a:p>
        </p:txBody>
      </p:sp>
      <p:sp>
        <p:nvSpPr>
          <p:cNvPr id="3" name="Rectangle 2"/>
          <p:cNvSpPr/>
          <p:nvPr/>
        </p:nvSpPr>
        <p:spPr>
          <a:xfrm>
            <a:off x="1066800" y="1015563"/>
            <a:ext cx="6172200" cy="5878532"/>
          </a:xfrm>
          <a:prstGeom prst="rect">
            <a:avLst/>
          </a:prstGeom>
        </p:spPr>
        <p:txBody>
          <a:bodyPr wrap="square">
            <a:spAutoFit/>
          </a:bodyPr>
          <a:lstStyle/>
          <a:p>
            <a:r>
              <a:rPr lang="en-US" sz="3200" dirty="0"/>
              <a:t>Those priorities include:</a:t>
            </a:r>
          </a:p>
          <a:p>
            <a:r>
              <a:rPr lang="en-US" sz="3200" dirty="0"/>
              <a:t>1.     </a:t>
            </a:r>
            <a:r>
              <a:rPr lang="en-US" sz="3200" dirty="0" smtClean="0"/>
              <a:t>Workforce development;</a:t>
            </a:r>
            <a:endParaRPr lang="en-US" sz="3200" dirty="0"/>
          </a:p>
          <a:p>
            <a:r>
              <a:rPr lang="en-US" sz="3200" dirty="0"/>
              <a:t>2.     </a:t>
            </a:r>
            <a:r>
              <a:rPr lang="en-US" sz="3200" dirty="0" smtClean="0"/>
              <a:t>Technical </a:t>
            </a:r>
            <a:r>
              <a:rPr lang="en-US" sz="3200" dirty="0"/>
              <a:t>assistance for improved local public health performance and service delivery</a:t>
            </a:r>
          </a:p>
          <a:p>
            <a:r>
              <a:rPr lang="en-US" sz="3200" dirty="0"/>
              <a:t>3.     </a:t>
            </a:r>
            <a:r>
              <a:rPr lang="en-US" sz="3200" dirty="0" smtClean="0"/>
              <a:t>Regular</a:t>
            </a:r>
            <a:r>
              <a:rPr lang="en-US" sz="3200" dirty="0"/>
              <a:t>, timely communication of news, information, and data from DPH</a:t>
            </a:r>
          </a:p>
          <a:p>
            <a:r>
              <a:rPr lang="en-US" sz="3200" dirty="0"/>
              <a:t>4.      </a:t>
            </a:r>
            <a:r>
              <a:rPr lang="en-US" sz="3200" dirty="0" smtClean="0"/>
              <a:t>Resource </a:t>
            </a:r>
            <a:r>
              <a:rPr lang="en-US" sz="3200" dirty="0"/>
              <a:t>materials for local public health in response to identified needs</a:t>
            </a:r>
          </a:p>
          <a:p>
            <a:endParaRPr lang="en-US" dirty="0"/>
          </a:p>
        </p:txBody>
      </p:sp>
    </p:spTree>
    <p:extLst>
      <p:ext uri="{BB962C8B-B14F-4D97-AF65-F5344CB8AC3E}">
        <p14:creationId xmlns:p14="http://schemas.microsoft.com/office/powerpoint/2010/main" val="2131497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99"/>
                </a:solidFill>
              </a:rPr>
              <a:t>Expectations</a:t>
            </a:r>
            <a:endParaRPr lang="en-US" dirty="0">
              <a:solidFill>
                <a:srgbClr val="FFFF99"/>
              </a:solidFill>
            </a:endParaRPr>
          </a:p>
        </p:txBody>
      </p:sp>
      <p:sp>
        <p:nvSpPr>
          <p:cNvPr id="3" name="Content Placeholder 2"/>
          <p:cNvSpPr>
            <a:spLocks noGrp="1"/>
          </p:cNvSpPr>
          <p:nvPr>
            <p:ph idx="1"/>
          </p:nvPr>
        </p:nvSpPr>
        <p:spPr/>
        <p:txBody>
          <a:bodyPr/>
          <a:lstStyle/>
          <a:p>
            <a:r>
              <a:rPr lang="en-US" sz="3600" dirty="0" smtClean="0">
                <a:solidFill>
                  <a:srgbClr val="FFFF99"/>
                </a:solidFill>
              </a:rPr>
              <a:t>What did you come here today hoping to learn?</a:t>
            </a:r>
          </a:p>
          <a:p>
            <a:endParaRPr lang="en-US" sz="3600" dirty="0">
              <a:solidFill>
                <a:srgbClr val="FFFF99"/>
              </a:solidFill>
            </a:endParaRPr>
          </a:p>
          <a:p>
            <a:r>
              <a:rPr lang="en-US" sz="3600" dirty="0" smtClean="0">
                <a:solidFill>
                  <a:srgbClr val="FFFF99"/>
                </a:solidFill>
              </a:rPr>
              <a:t>What local issues or problems are presenting challenges?</a:t>
            </a:r>
          </a:p>
          <a:p>
            <a:pPr marL="0" indent="0">
              <a:buNone/>
            </a:pPr>
            <a:endParaRPr lang="en-US" sz="3600" dirty="0">
              <a:solidFill>
                <a:srgbClr val="FFFF99"/>
              </a:solidFill>
            </a:endParaRPr>
          </a:p>
        </p:txBody>
      </p:sp>
      <p:sp>
        <p:nvSpPr>
          <p:cNvPr id="4" name="Footer Placeholder 3"/>
          <p:cNvSpPr>
            <a:spLocks noGrp="1"/>
          </p:cNvSpPr>
          <p:nvPr>
            <p:ph type="ftr" sz="quarter" idx="11"/>
          </p:nvPr>
        </p:nvSpPr>
        <p:spPr/>
        <p:txBody>
          <a:bodyPr/>
          <a:lstStyle/>
          <a:p>
            <a:pPr>
              <a:defRPr/>
            </a:pPr>
            <a:fld id="{C164C9D9-F68C-4160-B65C-741E6746C5ED}" type="slidenum">
              <a:rPr lang="en-US" smtClean="0"/>
              <a:pPr>
                <a:defRPr/>
              </a:pPr>
              <a:t>2</a:t>
            </a:fld>
            <a:endParaRPr lang="en-US"/>
          </a:p>
        </p:txBody>
      </p:sp>
    </p:spTree>
    <p:extLst>
      <p:ext uri="{BB962C8B-B14F-4D97-AF65-F5344CB8AC3E}">
        <p14:creationId xmlns:p14="http://schemas.microsoft.com/office/powerpoint/2010/main" val="430016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143000" y="304800"/>
            <a:ext cx="7602538" cy="2057400"/>
          </a:xfrm>
          <a:noFill/>
        </p:spPr>
        <p:txBody>
          <a:bodyPr lIns="90488" tIns="44450" rIns="90488" bIns="44450" anchor="t"/>
          <a:lstStyle/>
          <a:p>
            <a:r>
              <a:rPr lang="en-US" b="1" smtClean="0">
                <a:solidFill>
                  <a:schemeClr val="bg1"/>
                </a:solidFill>
              </a:rPr>
              <a:t>CDC 10 Essential Public Health Services</a:t>
            </a:r>
            <a:endParaRPr lang="en-US" smtClean="0">
              <a:solidFill>
                <a:schemeClr val="bg1"/>
              </a:solidFill>
            </a:endParaRPr>
          </a:p>
        </p:txBody>
      </p:sp>
      <p:sp>
        <p:nvSpPr>
          <p:cNvPr id="21507" name="Rectangle 3"/>
          <p:cNvSpPr>
            <a:spLocks noGrp="1" noChangeArrowheads="1"/>
          </p:cNvSpPr>
          <p:nvPr>
            <p:ph type="body" idx="4294967295"/>
          </p:nvPr>
        </p:nvSpPr>
        <p:spPr>
          <a:xfrm>
            <a:off x="9906000" y="2057400"/>
            <a:ext cx="8339138" cy="3048000"/>
          </a:xfrm>
          <a:noFill/>
        </p:spPr>
        <p:txBody>
          <a:bodyPr lIns="90488" tIns="44450" rIns="90488" bIns="44450"/>
          <a:lstStyle/>
          <a:p>
            <a:pPr>
              <a:buFontTx/>
              <a:buNone/>
            </a:pPr>
            <a:r>
              <a:rPr lang="en-US" smtClean="0"/>
              <a:t>		</a:t>
            </a:r>
            <a:r>
              <a:rPr lang="en-US" smtClean="0">
                <a:solidFill>
                  <a:srgbClr val="FFFFCC"/>
                </a:solidFill>
              </a:rPr>
              <a:t> In 1994, local, state, and national public health leaders developed a consensus list of the 10 essential public health services needed to carry out these core functions of public health 	</a:t>
            </a:r>
            <a:r>
              <a:rPr lang="en-US" smtClean="0"/>
              <a:t>			</a:t>
            </a:r>
          </a:p>
        </p:txBody>
      </p:sp>
      <p:sp>
        <p:nvSpPr>
          <p:cNvPr id="21508" name="Text Box 4"/>
          <p:cNvSpPr txBox="1">
            <a:spLocks noChangeArrowheads="1"/>
          </p:cNvSpPr>
          <p:nvPr/>
        </p:nvSpPr>
        <p:spPr bwMode="auto">
          <a:xfrm>
            <a:off x="2573338" y="4419600"/>
            <a:ext cx="2100262" cy="641350"/>
          </a:xfrm>
          <a:prstGeom prst="rect">
            <a:avLst/>
          </a:prstGeom>
          <a:noFill/>
          <a:ln w="12700">
            <a:noFill/>
            <a:miter lim="800000"/>
            <a:headEnd/>
            <a:tailEnd/>
          </a:ln>
          <a:effectLst/>
        </p:spPr>
        <p:txBody>
          <a:bodyPr>
            <a:spAutoFit/>
          </a:bodyPr>
          <a:lstStyle/>
          <a:p>
            <a:pPr>
              <a:defRPr/>
            </a:pPr>
            <a:endParaRPr lang="en-US" sz="3600">
              <a:solidFill>
                <a:schemeClr val="hlink"/>
              </a:solidFill>
              <a:effectDag name="">
                <a:cont type="tree" name="">
                  <a:effect ref="fillLine"/>
                  <a:outerShdw dist="38100" dir="13500000" algn="br">
                    <a:srgbClr val="7F4CE5"/>
                  </a:outerShdw>
                </a:cont>
                <a:cont type="tree" name="">
                  <a:effect ref="fillLine"/>
                  <a:outerShdw dist="38100" dir="2700000" algn="tl">
                    <a:srgbClr val="1E005B"/>
                  </a:outerShdw>
                </a:cont>
                <a:effect ref="fillLine"/>
              </a:effectDag>
              <a:latin typeface="Book Antiqua" pitchFamily="18" charset="0"/>
            </a:endParaRPr>
          </a:p>
        </p:txBody>
      </p:sp>
      <p:pic>
        <p:nvPicPr>
          <p:cNvPr id="23557" name="Picture 3" descr="10ES.png"/>
          <p:cNvPicPr>
            <a:picLocks noChangeAspect="1"/>
          </p:cNvPicPr>
          <p:nvPr/>
        </p:nvPicPr>
        <p:blipFill>
          <a:blip r:embed="rId3" cstate="print"/>
          <a:srcRect/>
          <a:stretch>
            <a:fillRect/>
          </a:stretch>
        </p:blipFill>
        <p:spPr bwMode="auto">
          <a:xfrm>
            <a:off x="2667000" y="1752600"/>
            <a:ext cx="5105400" cy="510540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5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5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nodePh="1">
                                  <p:stCondLst>
                                    <p:cond delay="0"/>
                                  </p:stCondLst>
                                  <p:endCondLst>
                                    <p:cond evt="begin" delay="0">
                                      <p:tn val="11"/>
                                    </p:cond>
                                  </p:endCondLst>
                                  <p:iterate type="lt">
                                    <p:tmPct val="100000"/>
                                  </p:iterate>
                                  <p:childTnLst>
                                    <p:set>
                                      <p:cBhvr>
                                        <p:cTn id="12" dur="1" fill="hold">
                                          <p:stCondLst>
                                            <p:cond delay="0"/>
                                          </p:stCondLst>
                                        </p:cTn>
                                        <p:tgtEl>
                                          <p:spTgt spid="21508"/>
                                        </p:tgtEl>
                                        <p:attrNameLst>
                                          <p:attrName>style.visibility</p:attrName>
                                        </p:attrNameLst>
                                      </p:cBhvr>
                                      <p:to>
                                        <p:strVal val="visible"/>
                                      </p:to>
                                    </p:set>
                                    <p:anim calcmode="lin" valueType="num">
                                      <p:cBhvr>
                                        <p:cTn id="13" dur="75" fill="hold"/>
                                        <p:tgtEl>
                                          <p:spTgt spid="21508"/>
                                        </p:tgtEl>
                                        <p:attrNameLst>
                                          <p:attrName>ppt_w</p:attrName>
                                        </p:attrNameLst>
                                      </p:cBhvr>
                                      <p:tavLst>
                                        <p:tav tm="0">
                                          <p:val>
                                            <p:fltVal val="0"/>
                                          </p:val>
                                        </p:tav>
                                        <p:tav tm="100000">
                                          <p:val>
                                            <p:strVal val="#ppt_w"/>
                                          </p:val>
                                        </p:tav>
                                      </p:tavLst>
                                    </p:anim>
                                    <p:anim calcmode="lin" valueType="num">
                                      <p:cBhvr>
                                        <p:cTn id="14" dur="75" fill="hold"/>
                                        <p:tgtEl>
                                          <p:spTgt spid="215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P spid="2150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8"/>
          <p:cNvSpPr>
            <a:spLocks noChangeArrowheads="1"/>
          </p:cNvSpPr>
          <p:nvPr/>
        </p:nvSpPr>
        <p:spPr bwMode="auto">
          <a:xfrm>
            <a:off x="1000125" y="1004888"/>
            <a:ext cx="7845425" cy="1068387"/>
          </a:xfrm>
          <a:prstGeom prst="rect">
            <a:avLst/>
          </a:prstGeom>
          <a:noFill/>
          <a:ln w="9525">
            <a:noFill/>
            <a:miter lim="800000"/>
            <a:headEnd/>
            <a:tailEnd/>
          </a:ln>
        </p:spPr>
        <p:txBody>
          <a:bodyPr lIns="0" tIns="0" rIns="0" bIns="0"/>
          <a:lstStyle/>
          <a:p>
            <a:r>
              <a:rPr lang="en-US" sz="3900" b="1" i="1">
                <a:solidFill>
                  <a:srgbClr val="FAFD00"/>
                </a:solidFill>
              </a:rPr>
              <a:t> </a:t>
            </a:r>
            <a:r>
              <a:rPr lang="en-US" sz="3900" b="1" i="1">
                <a:solidFill>
                  <a:srgbClr val="CCFF66"/>
                </a:solidFill>
              </a:rPr>
              <a:t>3 Primary Functions of Board of Health/  Health Department</a:t>
            </a:r>
          </a:p>
        </p:txBody>
      </p:sp>
      <p:sp>
        <p:nvSpPr>
          <p:cNvPr id="13316" name="Rectangle 9"/>
          <p:cNvSpPr>
            <a:spLocks noChangeArrowheads="1"/>
          </p:cNvSpPr>
          <p:nvPr/>
        </p:nvSpPr>
        <p:spPr bwMode="auto">
          <a:xfrm>
            <a:off x="1000125" y="2705100"/>
            <a:ext cx="6899275" cy="1790700"/>
          </a:xfrm>
          <a:prstGeom prst="rect">
            <a:avLst/>
          </a:prstGeom>
          <a:noFill/>
          <a:ln w="9525">
            <a:noFill/>
            <a:miter lim="800000"/>
            <a:headEnd/>
            <a:tailEnd/>
          </a:ln>
        </p:spPr>
        <p:txBody>
          <a:bodyPr lIns="0" tIns="0" rIns="0" bIns="0"/>
          <a:lstStyle/>
          <a:p>
            <a:pPr>
              <a:tabLst>
                <a:tab pos="457200" algn="l"/>
                <a:tab pos="914400" algn="l"/>
              </a:tabLst>
            </a:pPr>
            <a:r>
              <a:rPr lang="en-US" sz="3600">
                <a:solidFill>
                  <a:srgbClr val="000000"/>
                </a:solidFill>
                <a:latin typeface="Times New Roman" pitchFamily="18" charset="0"/>
              </a:rPr>
              <a:t>	</a:t>
            </a:r>
            <a:r>
              <a:rPr lang="en-US" sz="2100">
                <a:solidFill>
                  <a:srgbClr val="FF0000"/>
                </a:solidFill>
                <a:latin typeface="Monotype Sorts" pitchFamily="2" charset="2"/>
              </a:rPr>
              <a:t>l	</a:t>
            </a:r>
            <a:r>
              <a:rPr lang="en-US" sz="2800" b="1">
                <a:solidFill>
                  <a:srgbClr val="FFFFFF"/>
                </a:solidFill>
              </a:rPr>
              <a:t>Assessment  </a:t>
            </a:r>
          </a:p>
          <a:p>
            <a:pPr>
              <a:tabLst>
                <a:tab pos="457200" algn="l"/>
                <a:tab pos="914400" algn="l"/>
              </a:tabLst>
            </a:pPr>
            <a:r>
              <a:rPr lang="en-US" sz="2800" b="1">
                <a:solidFill>
                  <a:srgbClr val="FFFFFF"/>
                </a:solidFill>
              </a:rPr>
              <a:t>	</a:t>
            </a:r>
            <a:r>
              <a:rPr lang="en-US" sz="2100">
                <a:solidFill>
                  <a:srgbClr val="FF0000"/>
                </a:solidFill>
                <a:latin typeface="Monotype Sorts" pitchFamily="2" charset="2"/>
              </a:rPr>
              <a:t>l	</a:t>
            </a:r>
            <a:r>
              <a:rPr lang="en-US" sz="2800" b="1">
                <a:solidFill>
                  <a:srgbClr val="FFFFFF"/>
                </a:solidFill>
              </a:rPr>
              <a:t>Policy development  (Regulations)</a:t>
            </a:r>
          </a:p>
          <a:p>
            <a:pPr>
              <a:tabLst>
                <a:tab pos="457200" algn="l"/>
                <a:tab pos="914400" algn="l"/>
              </a:tabLst>
            </a:pPr>
            <a:r>
              <a:rPr lang="en-US" sz="2800" b="1">
                <a:solidFill>
                  <a:srgbClr val="FFFFFF"/>
                </a:solidFill>
              </a:rPr>
              <a:t>	</a:t>
            </a:r>
            <a:r>
              <a:rPr lang="en-US" sz="2100">
                <a:solidFill>
                  <a:srgbClr val="FF0000"/>
                </a:solidFill>
                <a:latin typeface="Monotype Sorts" pitchFamily="2" charset="2"/>
              </a:rPr>
              <a:t>l	</a:t>
            </a:r>
            <a:r>
              <a:rPr lang="en-US" sz="2800" b="1">
                <a:solidFill>
                  <a:srgbClr val="FFFFFF"/>
                </a:solidFill>
              </a:rPr>
              <a:t>Assurance </a:t>
            </a:r>
          </a:p>
        </p:txBody>
      </p:sp>
      <p:graphicFrame>
        <p:nvGraphicFramePr>
          <p:cNvPr id="13314" name="Object 53"/>
          <p:cNvGraphicFramePr>
            <a:graphicFrameLocks noChangeAspect="1"/>
          </p:cNvGraphicFramePr>
          <p:nvPr/>
        </p:nvGraphicFramePr>
        <p:xfrm>
          <a:off x="7315200" y="6121400"/>
          <a:ext cx="1828800" cy="736600"/>
        </p:xfrm>
        <a:graphic>
          <a:graphicData uri="http://schemas.openxmlformats.org/presentationml/2006/ole">
            <mc:AlternateContent xmlns:mc="http://schemas.openxmlformats.org/markup-compatibility/2006">
              <mc:Choice xmlns:v="urn:schemas-microsoft-com:vml" Requires="v">
                <p:oleObj spid="_x0000_s13355" name="CorelPhotoPaint.Image.10" r:id="rId4" imgW="2742509" imgH="1106145" progId="">
                  <p:embed/>
                </p:oleObj>
              </mc:Choice>
              <mc:Fallback>
                <p:oleObj name="CorelPhotoPaint.Image.10" r:id="rId4" imgW="2742509" imgH="1106145" progId="">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6121400"/>
                        <a:ext cx="18288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CCFF66"/>
                </a:solidFill>
              </a:rPr>
              <a:t>The 6 Functions of Public Health Governance</a:t>
            </a:r>
            <a:endParaRPr lang="en-US" i="1" dirty="0">
              <a:solidFill>
                <a:srgbClr val="CCFF66"/>
              </a:solidFill>
            </a:endParaRPr>
          </a:p>
        </p:txBody>
      </p:sp>
      <p:sp>
        <p:nvSpPr>
          <p:cNvPr id="4" name="Content Placeholder 3"/>
          <p:cNvSpPr>
            <a:spLocks noGrp="1"/>
          </p:cNvSpPr>
          <p:nvPr>
            <p:ph sz="half" idx="2"/>
          </p:nvPr>
        </p:nvSpPr>
        <p:spPr>
          <a:xfrm>
            <a:off x="533400" y="2209800"/>
            <a:ext cx="4040188" cy="3763963"/>
          </a:xfrm>
        </p:spPr>
        <p:txBody>
          <a:bodyPr/>
          <a:lstStyle/>
          <a:p>
            <a:r>
              <a:rPr lang="en-US" sz="3200" b="1" dirty="0" smtClean="0">
                <a:solidFill>
                  <a:schemeClr val="bg1"/>
                </a:solidFill>
              </a:rPr>
              <a:t>Policy Development</a:t>
            </a:r>
          </a:p>
          <a:p>
            <a:endParaRPr lang="en-US" sz="3200" b="1" dirty="0">
              <a:solidFill>
                <a:schemeClr val="bg1"/>
              </a:solidFill>
            </a:endParaRPr>
          </a:p>
          <a:p>
            <a:r>
              <a:rPr lang="en-US" sz="3200" b="1" dirty="0" smtClean="0">
                <a:solidFill>
                  <a:schemeClr val="bg1"/>
                </a:solidFill>
              </a:rPr>
              <a:t>Resource Stewardship</a:t>
            </a:r>
          </a:p>
          <a:p>
            <a:endParaRPr lang="en-US" sz="3200" b="1" dirty="0">
              <a:solidFill>
                <a:schemeClr val="bg1"/>
              </a:solidFill>
            </a:endParaRPr>
          </a:p>
          <a:p>
            <a:r>
              <a:rPr lang="en-US" sz="3200" b="1" dirty="0" smtClean="0">
                <a:solidFill>
                  <a:schemeClr val="bg1"/>
                </a:solidFill>
              </a:rPr>
              <a:t>Legal Authority</a:t>
            </a:r>
          </a:p>
          <a:p>
            <a:endParaRPr lang="en-US" b="1" dirty="0">
              <a:solidFill>
                <a:schemeClr val="bg1"/>
              </a:solidFill>
            </a:endParaRPr>
          </a:p>
          <a:p>
            <a:endParaRPr lang="en-US" b="1" dirty="0">
              <a:solidFill>
                <a:schemeClr val="bg1"/>
              </a:solidFill>
            </a:endParaRPr>
          </a:p>
          <a:p>
            <a:endParaRPr lang="en-US" b="1" dirty="0">
              <a:solidFill>
                <a:schemeClr val="bg1"/>
              </a:solidFill>
            </a:endParaRPr>
          </a:p>
        </p:txBody>
      </p:sp>
      <p:sp>
        <p:nvSpPr>
          <p:cNvPr id="6" name="Content Placeholder 5"/>
          <p:cNvSpPr>
            <a:spLocks noGrp="1"/>
          </p:cNvSpPr>
          <p:nvPr>
            <p:ph sz="quarter" idx="4"/>
          </p:nvPr>
        </p:nvSpPr>
        <p:spPr>
          <a:xfrm>
            <a:off x="4572000" y="2209800"/>
            <a:ext cx="4041775" cy="3962400"/>
          </a:xfrm>
        </p:spPr>
        <p:txBody>
          <a:bodyPr/>
          <a:lstStyle/>
          <a:p>
            <a:r>
              <a:rPr lang="en-US" sz="3200" b="1" dirty="0">
                <a:solidFill>
                  <a:schemeClr val="bg1"/>
                </a:solidFill>
              </a:rPr>
              <a:t>Partner </a:t>
            </a:r>
            <a:r>
              <a:rPr lang="en-US" sz="3200" b="1" dirty="0" smtClean="0">
                <a:solidFill>
                  <a:schemeClr val="bg1"/>
                </a:solidFill>
              </a:rPr>
              <a:t>Engagement</a:t>
            </a:r>
          </a:p>
          <a:p>
            <a:endParaRPr lang="en-US" sz="3200" b="1" dirty="0">
              <a:solidFill>
                <a:schemeClr val="bg1"/>
              </a:solidFill>
            </a:endParaRPr>
          </a:p>
          <a:p>
            <a:r>
              <a:rPr lang="en-US" sz="3200" b="1" dirty="0" smtClean="0">
                <a:solidFill>
                  <a:schemeClr val="bg1"/>
                </a:solidFill>
              </a:rPr>
              <a:t>Continuous Improvement</a:t>
            </a:r>
            <a:br>
              <a:rPr lang="en-US" sz="3200" b="1" dirty="0" smtClean="0">
                <a:solidFill>
                  <a:schemeClr val="bg1"/>
                </a:solidFill>
              </a:rPr>
            </a:br>
            <a:endParaRPr lang="en-US" sz="3200" b="1" dirty="0">
              <a:solidFill>
                <a:schemeClr val="bg1"/>
              </a:solidFill>
            </a:endParaRPr>
          </a:p>
          <a:p>
            <a:r>
              <a:rPr lang="en-US" sz="3200" b="1" dirty="0" smtClean="0">
                <a:solidFill>
                  <a:schemeClr val="bg1"/>
                </a:solidFill>
              </a:rPr>
              <a:t>Oversight</a:t>
            </a:r>
            <a:endParaRPr lang="en-US" sz="3200" b="1" dirty="0">
              <a:solidFill>
                <a:schemeClr val="bg1"/>
              </a:solidFill>
            </a:endParaRPr>
          </a:p>
        </p:txBody>
      </p:sp>
      <p:sp>
        <p:nvSpPr>
          <p:cNvPr id="7" name="Footer Placeholder 6"/>
          <p:cNvSpPr>
            <a:spLocks noGrp="1"/>
          </p:cNvSpPr>
          <p:nvPr>
            <p:ph type="ftr" sz="quarter" idx="11"/>
          </p:nvPr>
        </p:nvSpPr>
        <p:spPr/>
        <p:txBody>
          <a:bodyPr/>
          <a:lstStyle/>
          <a:p>
            <a:pPr>
              <a:defRPr/>
            </a:pPr>
            <a:fld id="{A04B4D91-0CB8-4299-84EB-AC34FD3067D3}" type="slidenum">
              <a:rPr lang="en-US" smtClean="0"/>
              <a:pPr>
                <a:defRPr/>
              </a:pPr>
              <a:t>22</a:t>
            </a:fld>
            <a:endParaRPr lang="en-US"/>
          </a:p>
        </p:txBody>
      </p:sp>
    </p:spTree>
    <p:extLst>
      <p:ext uri="{BB962C8B-B14F-4D97-AF65-F5344CB8AC3E}">
        <p14:creationId xmlns:p14="http://schemas.microsoft.com/office/powerpoint/2010/main" val="1858251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ChangeArrowheads="1"/>
          </p:cNvSpPr>
          <p:nvPr/>
        </p:nvSpPr>
        <p:spPr bwMode="auto">
          <a:xfrm>
            <a:off x="1371600" y="381000"/>
            <a:ext cx="6910388" cy="538163"/>
          </a:xfrm>
          <a:prstGeom prst="rect">
            <a:avLst/>
          </a:prstGeom>
          <a:noFill/>
          <a:ln w="9525">
            <a:noFill/>
            <a:miter lim="800000"/>
            <a:headEnd/>
            <a:tailEnd/>
          </a:ln>
        </p:spPr>
        <p:txBody>
          <a:bodyPr lIns="0" tIns="0" rIns="0" bIns="0"/>
          <a:lstStyle/>
          <a:p>
            <a:endParaRPr lang="en-US" sz="3900" b="1" i="1">
              <a:solidFill>
                <a:srgbClr val="FAFD00"/>
              </a:solidFill>
            </a:endParaRPr>
          </a:p>
        </p:txBody>
      </p:sp>
      <p:sp>
        <p:nvSpPr>
          <p:cNvPr id="24579" name="Rectangle 7"/>
          <p:cNvSpPr>
            <a:spLocks noChangeArrowheads="1"/>
          </p:cNvSpPr>
          <p:nvPr/>
        </p:nvSpPr>
        <p:spPr bwMode="auto">
          <a:xfrm>
            <a:off x="304800" y="1600200"/>
            <a:ext cx="8208963" cy="5029200"/>
          </a:xfrm>
          <a:prstGeom prst="rect">
            <a:avLst/>
          </a:prstGeom>
          <a:noFill/>
          <a:ln w="9525">
            <a:noFill/>
            <a:miter lim="800000"/>
            <a:headEnd/>
            <a:tailEnd/>
          </a:ln>
        </p:spPr>
        <p:txBody>
          <a:bodyPr lIns="0" tIns="0" rIns="0" bIns="0"/>
          <a:lstStyle/>
          <a:p>
            <a:pPr>
              <a:buFont typeface="Arial" pitchFamily="34" charset="0"/>
              <a:buChar char="•"/>
              <a:tabLst>
                <a:tab pos="455613" algn="l"/>
                <a:tab pos="912813" algn="l"/>
              </a:tabLst>
            </a:pPr>
            <a:endParaRPr lang="en-US" sz="2800" b="1">
              <a:solidFill>
                <a:srgbClr val="FFFFFF"/>
              </a:solidFill>
              <a:latin typeface="Arial" pitchFamily="34" charset="0"/>
              <a:ea typeface="Adobe Fangsong Std R" pitchFamily="18" charset="-128"/>
              <a:cs typeface="Arial" pitchFamily="34" charset="0"/>
            </a:endParaRPr>
          </a:p>
          <a:p>
            <a:pPr>
              <a:tabLst>
                <a:tab pos="455613" algn="l"/>
                <a:tab pos="912813" algn="l"/>
              </a:tabLst>
            </a:pPr>
            <a:endParaRPr lang="en-US" sz="2800" b="1">
              <a:solidFill>
                <a:srgbClr val="FFFFFF"/>
              </a:solidFill>
              <a:latin typeface="Arial" pitchFamily="34" charset="0"/>
              <a:ea typeface="Adobe Fangsong Std R" pitchFamily="18" charset="-128"/>
              <a:cs typeface="Arial" pitchFamily="34" charset="0"/>
            </a:endParaRPr>
          </a:p>
        </p:txBody>
      </p:sp>
      <p:sp>
        <p:nvSpPr>
          <p:cNvPr id="24580" name="Rectangle 8"/>
          <p:cNvSpPr>
            <a:spLocks noGrp="1" noChangeArrowheads="1"/>
          </p:cNvSpPr>
          <p:nvPr>
            <p:ph type="title"/>
          </p:nvPr>
        </p:nvSpPr>
        <p:spPr>
          <a:xfrm>
            <a:off x="685800" y="381000"/>
            <a:ext cx="7772400" cy="1447800"/>
          </a:xfrm>
        </p:spPr>
        <p:txBody>
          <a:bodyPr/>
          <a:lstStyle/>
          <a:p>
            <a:r>
              <a:rPr lang="en-US" sz="3200" b="1" smtClean="0">
                <a:solidFill>
                  <a:srgbClr val="FFFFCC"/>
                </a:solidFill>
              </a:rPr>
              <a:t>Massachusetts Virtual Epidemiologic Network  (MAVEN)</a:t>
            </a:r>
            <a:r>
              <a:rPr lang="en-US" b="1" smtClean="0">
                <a:solidFill>
                  <a:srgbClr val="FFFFCC"/>
                </a:solidFill>
              </a:rPr>
              <a:t/>
            </a:r>
            <a:br>
              <a:rPr lang="en-US" b="1" smtClean="0">
                <a:solidFill>
                  <a:srgbClr val="FFFFCC"/>
                </a:solidFill>
              </a:rPr>
            </a:br>
            <a:endParaRPr lang="en-US" b="1" smtClean="0">
              <a:solidFill>
                <a:srgbClr val="FFFFCC"/>
              </a:solidFill>
            </a:endParaRPr>
          </a:p>
        </p:txBody>
      </p:sp>
      <p:sp>
        <p:nvSpPr>
          <p:cNvPr id="24581" name="Rectangle 4"/>
          <p:cNvSpPr>
            <a:spLocks noChangeArrowheads="1"/>
          </p:cNvSpPr>
          <p:nvPr/>
        </p:nvSpPr>
        <p:spPr bwMode="auto">
          <a:xfrm>
            <a:off x="533400" y="2057400"/>
            <a:ext cx="7772400" cy="4475071"/>
          </a:xfrm>
          <a:prstGeom prst="rect">
            <a:avLst/>
          </a:prstGeom>
          <a:noFill/>
          <a:ln w="9525">
            <a:noFill/>
            <a:miter lim="800000"/>
            <a:headEnd/>
            <a:tailEnd/>
          </a:ln>
        </p:spPr>
        <p:txBody>
          <a:bodyPr>
            <a:spAutoFit/>
          </a:bodyPr>
          <a:lstStyle/>
          <a:p>
            <a:r>
              <a:rPr lang="en-US" sz="2800" dirty="0" smtClean="0"/>
              <a:t>Each local board of health shall utilize the secure electronic disease surveillance and case management system designated and maintained by the Department.</a:t>
            </a:r>
            <a:endParaRPr lang="en-US" sz="2800" dirty="0"/>
          </a:p>
          <a:p>
            <a:pPr>
              <a:lnSpc>
                <a:spcPct val="90000"/>
              </a:lnSpc>
            </a:pPr>
            <a:endParaRPr lang="en-US" sz="2800" dirty="0"/>
          </a:p>
          <a:p>
            <a:pPr>
              <a:lnSpc>
                <a:spcPct val="90000"/>
              </a:lnSpc>
              <a:buFont typeface="Arial" pitchFamily="34" charset="0"/>
              <a:buChar char="•"/>
            </a:pPr>
            <a:r>
              <a:rPr lang="en-US" sz="2800" dirty="0" smtClean="0"/>
              <a:t>DPH </a:t>
            </a:r>
            <a:r>
              <a:rPr lang="en-US" sz="2800" dirty="0"/>
              <a:t>and LPH share disease reports, lab results, clinical data  (TB, vaccine-preventable, </a:t>
            </a:r>
            <a:r>
              <a:rPr lang="en-US" sz="2800" dirty="0" err="1"/>
              <a:t>foodborne</a:t>
            </a:r>
            <a:r>
              <a:rPr lang="en-US" sz="2800" dirty="0"/>
              <a:t>, </a:t>
            </a:r>
            <a:r>
              <a:rPr lang="en-US" sz="2800" dirty="0" err="1"/>
              <a:t>zoonotic</a:t>
            </a:r>
            <a:r>
              <a:rPr lang="en-US" sz="2800" dirty="0"/>
              <a:t> diseases</a:t>
            </a:r>
            <a:r>
              <a:rPr lang="en-US" sz="2800" dirty="0" smtClean="0"/>
              <a:t>)</a:t>
            </a:r>
          </a:p>
          <a:p>
            <a:pPr>
              <a:lnSpc>
                <a:spcPct val="90000"/>
              </a:lnSpc>
            </a:pPr>
            <a:endParaRPr lang="en-US" sz="2800" dirty="0" smtClean="0"/>
          </a:p>
          <a:p>
            <a:pPr>
              <a:lnSpc>
                <a:spcPct val="90000"/>
              </a:lnSpc>
            </a:pPr>
            <a:r>
              <a:rPr lang="en-US" sz="2800" dirty="0" smtClean="0"/>
              <a:t>Training in MAVEN on-going</a:t>
            </a:r>
            <a:endParaRPr lang="en-US" dirty="0"/>
          </a:p>
          <a:p>
            <a:pPr>
              <a:lnSpc>
                <a:spcPct val="90000"/>
              </a:lnSpc>
            </a:pPr>
            <a:endParaRPr lang="en-US" dirty="0"/>
          </a:p>
        </p:txBody>
      </p:sp>
    </p:spTree>
  </p:cSld>
  <p:clrMapOvr>
    <a:masterClrMapping/>
  </p:clrMapOvr>
  <p:transition>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4"/>
          <p:cNvSpPr>
            <a:spLocks noGrp="1"/>
          </p:cNvSpPr>
          <p:nvPr>
            <p:ph type="ftr" sz="quarter" idx="11"/>
          </p:nvPr>
        </p:nvSpPr>
        <p:spPr>
          <a:noFill/>
        </p:spPr>
        <p:txBody>
          <a:bodyPr/>
          <a:lstStyle/>
          <a:p>
            <a:fld id="{709A6710-6C4B-4A57-A800-0751D89F257B}" type="slidenum">
              <a:rPr lang="en-US" smtClean="0"/>
              <a:pPr/>
              <a:t>24</a:t>
            </a:fld>
            <a:endParaRPr lang="en-US" smtClean="0"/>
          </a:p>
        </p:txBody>
      </p:sp>
      <p:sp>
        <p:nvSpPr>
          <p:cNvPr id="14340" name="Rectangle 2"/>
          <p:cNvSpPr>
            <a:spLocks noGrp="1" noChangeArrowheads="1"/>
          </p:cNvSpPr>
          <p:nvPr>
            <p:ph type="title"/>
          </p:nvPr>
        </p:nvSpPr>
        <p:spPr>
          <a:xfrm>
            <a:off x="838200" y="228600"/>
            <a:ext cx="7696200" cy="2438400"/>
          </a:xfrm>
        </p:spPr>
        <p:txBody>
          <a:bodyPr/>
          <a:lstStyle/>
          <a:p>
            <a:r>
              <a:rPr lang="en-US" b="1" dirty="0" smtClean="0">
                <a:solidFill>
                  <a:schemeClr val="bg1"/>
                </a:solidFill>
              </a:rPr>
              <a:t>Compare Health Status Indicators to Assess Community Health</a:t>
            </a:r>
            <a:endParaRPr lang="en-US" dirty="0" smtClean="0"/>
          </a:p>
        </p:txBody>
      </p:sp>
      <p:sp>
        <p:nvSpPr>
          <p:cNvPr id="14341" name="Rectangle 3"/>
          <p:cNvSpPr>
            <a:spLocks noGrp="1" noChangeArrowheads="1"/>
          </p:cNvSpPr>
          <p:nvPr>
            <p:ph type="body" idx="1"/>
          </p:nvPr>
        </p:nvSpPr>
        <p:spPr>
          <a:xfrm>
            <a:off x="838200" y="2667000"/>
            <a:ext cx="7772400" cy="3429000"/>
          </a:xfrm>
        </p:spPr>
        <p:txBody>
          <a:bodyPr/>
          <a:lstStyle/>
          <a:p>
            <a:pPr>
              <a:lnSpc>
                <a:spcPct val="90000"/>
              </a:lnSpc>
            </a:pPr>
            <a:r>
              <a:rPr lang="en-US" sz="2800" b="1" smtClean="0">
                <a:solidFill>
                  <a:schemeClr val="bg1"/>
                </a:solidFill>
              </a:rPr>
              <a:t>Sociodemographic</a:t>
            </a:r>
          </a:p>
          <a:p>
            <a:pPr>
              <a:lnSpc>
                <a:spcPct val="90000"/>
              </a:lnSpc>
            </a:pPr>
            <a:r>
              <a:rPr lang="en-US" sz="2800" b="1" smtClean="0">
                <a:solidFill>
                  <a:schemeClr val="bg1"/>
                </a:solidFill>
              </a:rPr>
              <a:t>Perinatal and Child Health</a:t>
            </a:r>
          </a:p>
          <a:p>
            <a:pPr>
              <a:lnSpc>
                <a:spcPct val="90000"/>
              </a:lnSpc>
            </a:pPr>
            <a:r>
              <a:rPr lang="en-US" sz="2800" b="1" smtClean="0">
                <a:solidFill>
                  <a:schemeClr val="bg1"/>
                </a:solidFill>
              </a:rPr>
              <a:t>Infectious Disease</a:t>
            </a:r>
          </a:p>
          <a:p>
            <a:pPr>
              <a:lnSpc>
                <a:spcPct val="90000"/>
              </a:lnSpc>
            </a:pPr>
            <a:r>
              <a:rPr lang="en-US" sz="2800" b="1" smtClean="0">
                <a:solidFill>
                  <a:schemeClr val="bg1"/>
                </a:solidFill>
              </a:rPr>
              <a:t>Injury</a:t>
            </a:r>
          </a:p>
          <a:p>
            <a:pPr>
              <a:lnSpc>
                <a:spcPct val="90000"/>
              </a:lnSpc>
            </a:pPr>
            <a:r>
              <a:rPr lang="en-US" sz="2800" b="1" smtClean="0">
                <a:solidFill>
                  <a:schemeClr val="bg1"/>
                </a:solidFill>
              </a:rPr>
              <a:t>Chronic Disease</a:t>
            </a:r>
          </a:p>
          <a:p>
            <a:pPr>
              <a:lnSpc>
                <a:spcPct val="90000"/>
              </a:lnSpc>
            </a:pPr>
            <a:r>
              <a:rPr lang="en-US" sz="2800" b="1" smtClean="0">
                <a:solidFill>
                  <a:schemeClr val="bg1"/>
                </a:solidFill>
              </a:rPr>
              <a:t>Substance Abuse</a:t>
            </a:r>
          </a:p>
          <a:p>
            <a:pPr>
              <a:lnSpc>
                <a:spcPct val="90000"/>
              </a:lnSpc>
            </a:pPr>
            <a:r>
              <a:rPr lang="en-US" sz="2800" b="1" smtClean="0">
                <a:solidFill>
                  <a:schemeClr val="bg1"/>
                </a:solidFill>
              </a:rPr>
              <a:t>Preventable Hospital Discharge Data</a:t>
            </a:r>
            <a:br>
              <a:rPr lang="en-US" sz="2800" b="1" smtClean="0">
                <a:solidFill>
                  <a:schemeClr val="bg1"/>
                </a:solidFill>
              </a:rPr>
            </a:br>
            <a:endParaRPr lang="en-US" sz="2800" b="1" smtClean="0">
              <a:solidFill>
                <a:schemeClr val="bg1"/>
              </a:solidFill>
            </a:endParaRPr>
          </a:p>
          <a:p>
            <a:pPr>
              <a:lnSpc>
                <a:spcPct val="90000"/>
              </a:lnSpc>
              <a:buFontTx/>
              <a:buNone/>
            </a:pPr>
            <a:endParaRPr lang="en-US" sz="2800" b="1" smtClean="0">
              <a:solidFill>
                <a:schemeClr val="bg1"/>
              </a:solidFill>
              <a:latin typeface="Arial" pitchFamily="34" charset="0"/>
            </a:endParaRPr>
          </a:p>
          <a:p>
            <a:pPr>
              <a:lnSpc>
                <a:spcPct val="90000"/>
              </a:lnSpc>
              <a:buFontTx/>
              <a:buNone/>
            </a:pPr>
            <a:r>
              <a:rPr lang="en-US" sz="2800" smtClean="0"/>
              <a:t> </a:t>
            </a:r>
          </a:p>
        </p:txBody>
      </p:sp>
      <p:graphicFrame>
        <p:nvGraphicFramePr>
          <p:cNvPr id="14338" name="Object 8"/>
          <p:cNvGraphicFramePr>
            <a:graphicFrameLocks noChangeAspect="1"/>
          </p:cNvGraphicFramePr>
          <p:nvPr/>
        </p:nvGraphicFramePr>
        <p:xfrm>
          <a:off x="7315200" y="6121400"/>
          <a:ext cx="1828800" cy="736600"/>
        </p:xfrm>
        <a:graphic>
          <a:graphicData uri="http://schemas.openxmlformats.org/presentationml/2006/ole">
            <mc:AlternateContent xmlns:mc="http://schemas.openxmlformats.org/markup-compatibility/2006">
              <mc:Choice xmlns:v="urn:schemas-microsoft-com:vml" Requires="v">
                <p:oleObj spid="_x0000_s14379" name="CorelPhotoPaint.Image.10" r:id="rId4" imgW="2742509" imgH="1106145" progId="">
                  <p:embed/>
                </p:oleObj>
              </mc:Choice>
              <mc:Fallback>
                <p:oleObj name="CorelPhotoPaint.Image.10" r:id="rId4" imgW="2742509" imgH="1106145" progId="">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6121400"/>
                        <a:ext cx="18288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z="3600" b="1" smtClean="0">
                <a:solidFill>
                  <a:srgbClr val="FFFFCC"/>
                </a:solidFill>
              </a:rPr>
              <a:t>Massachusetts Community Health Information Profiles (MassCHIP)</a:t>
            </a:r>
          </a:p>
        </p:txBody>
      </p:sp>
      <p:sp>
        <p:nvSpPr>
          <p:cNvPr id="26627" name="Content Placeholder 2"/>
          <p:cNvSpPr>
            <a:spLocks noGrp="1"/>
          </p:cNvSpPr>
          <p:nvPr>
            <p:ph idx="1"/>
          </p:nvPr>
        </p:nvSpPr>
        <p:spPr/>
        <p:txBody>
          <a:bodyPr/>
          <a:lstStyle/>
          <a:p>
            <a:pPr>
              <a:lnSpc>
                <a:spcPct val="90000"/>
              </a:lnSpc>
            </a:pPr>
            <a:r>
              <a:rPr lang="en-US" dirty="0" smtClean="0">
                <a:solidFill>
                  <a:srgbClr val="FFFFCC"/>
                </a:solidFill>
              </a:rPr>
              <a:t>Integrates 39 data bases online, including MDPH and other state agencies</a:t>
            </a:r>
          </a:p>
          <a:p>
            <a:pPr>
              <a:lnSpc>
                <a:spcPct val="90000"/>
              </a:lnSpc>
            </a:pPr>
            <a:endParaRPr lang="en-US" dirty="0" smtClean="0">
              <a:solidFill>
                <a:srgbClr val="FFFFCC"/>
              </a:solidFill>
            </a:endParaRPr>
          </a:p>
          <a:p>
            <a:pPr>
              <a:lnSpc>
                <a:spcPct val="90000"/>
              </a:lnSpc>
            </a:pPr>
            <a:r>
              <a:rPr lang="en-US" dirty="0" smtClean="0">
                <a:solidFill>
                  <a:srgbClr val="FFFFCC"/>
                </a:solidFill>
              </a:rPr>
              <a:t>Critical resource for health assessments, planning, research, grant applications</a:t>
            </a:r>
          </a:p>
          <a:p>
            <a:endParaRPr lang="en-US" dirty="0" smtClean="0"/>
          </a:p>
        </p:txBody>
      </p:sp>
      <p:sp>
        <p:nvSpPr>
          <p:cNvPr id="26628" name="Footer Placeholder 3"/>
          <p:cNvSpPr>
            <a:spLocks noGrp="1"/>
          </p:cNvSpPr>
          <p:nvPr>
            <p:ph type="ftr" sz="quarter" idx="11"/>
          </p:nvPr>
        </p:nvSpPr>
        <p:spPr>
          <a:noFill/>
        </p:spPr>
        <p:txBody>
          <a:bodyPr/>
          <a:lstStyle/>
          <a:p>
            <a:fld id="{5C1E85BD-5822-488B-B212-7CFB9CC3C4F8}" type="slidenum">
              <a:rPr lang="en-US" smtClean="0"/>
              <a:pPr/>
              <a:t>25</a:t>
            </a:fld>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noFill/>
        </p:spPr>
        <p:txBody>
          <a:bodyPr/>
          <a:lstStyle/>
          <a:p>
            <a:fld id="{51F8D1B3-BDE8-4D2C-B0F3-E8C0C47AD3C7}" type="slidenum">
              <a:rPr lang="en-US" smtClean="0"/>
              <a:pPr/>
              <a:t>26</a:t>
            </a:fld>
            <a:endParaRPr lang="en-US" smtClean="0"/>
          </a:p>
        </p:txBody>
      </p:sp>
      <p:sp>
        <p:nvSpPr>
          <p:cNvPr id="15364" name="Rectangle 2"/>
          <p:cNvSpPr>
            <a:spLocks noGrp="1" noChangeArrowheads="1"/>
          </p:cNvSpPr>
          <p:nvPr>
            <p:ph type="title"/>
          </p:nvPr>
        </p:nvSpPr>
        <p:spPr>
          <a:xfrm>
            <a:off x="685800" y="228600"/>
            <a:ext cx="7772400" cy="990600"/>
          </a:xfrm>
        </p:spPr>
        <p:txBody>
          <a:bodyPr/>
          <a:lstStyle/>
          <a:p>
            <a:r>
              <a:rPr lang="en-US" sz="3200" dirty="0" smtClean="0">
                <a:solidFill>
                  <a:srgbClr val="CCFF66"/>
                </a:solidFill>
              </a:rPr>
              <a:t>Community Health Information </a:t>
            </a:r>
            <a:r>
              <a:rPr lang="en-US" sz="3200" dirty="0" smtClean="0">
                <a:solidFill>
                  <a:srgbClr val="CCFF66"/>
                </a:solidFill>
                <a:hlinkClick r:id="rId4"/>
              </a:rPr>
              <a:t>Profile</a:t>
            </a:r>
            <a:r>
              <a:rPr lang="en-US" sz="3200" b="1" dirty="0" smtClean="0">
                <a:solidFill>
                  <a:srgbClr val="CCFF66"/>
                </a:solidFill>
                <a:hlinkClick r:id="rId4"/>
              </a:rPr>
              <a:t>  (Mass CHIP)</a:t>
            </a:r>
            <a:endParaRPr lang="en-US" sz="3200" b="1" dirty="0" smtClean="0">
              <a:solidFill>
                <a:srgbClr val="CCFF66"/>
              </a:solidFill>
            </a:endParaRPr>
          </a:p>
        </p:txBody>
      </p:sp>
      <p:sp>
        <p:nvSpPr>
          <p:cNvPr id="15365" name="Rectangle 3"/>
          <p:cNvSpPr>
            <a:spLocks noGrp="1" noChangeArrowheads="1"/>
          </p:cNvSpPr>
          <p:nvPr>
            <p:ph type="body" idx="1"/>
          </p:nvPr>
        </p:nvSpPr>
        <p:spPr>
          <a:xfrm>
            <a:off x="685800" y="1371600"/>
            <a:ext cx="7772400" cy="5105400"/>
          </a:xfrm>
        </p:spPr>
        <p:txBody>
          <a:bodyPr/>
          <a:lstStyle/>
          <a:p>
            <a:pPr>
              <a:lnSpc>
                <a:spcPct val="90000"/>
              </a:lnSpc>
              <a:buFontTx/>
              <a:buNone/>
            </a:pPr>
            <a:r>
              <a:rPr lang="en-US" sz="2400" b="1" dirty="0" smtClean="0">
                <a:solidFill>
                  <a:schemeClr val="bg1"/>
                </a:solidFill>
                <a:cs typeface="Arial" pitchFamily="34" charset="0"/>
                <a:hlinkClick r:id="rId5"/>
              </a:rPr>
              <a:t>http://www.mass.gov/eohhs/researcher/community-health/masschip/</a:t>
            </a:r>
            <a:endParaRPr lang="en-US" sz="2400" b="1" dirty="0" smtClean="0">
              <a:solidFill>
                <a:schemeClr val="bg1"/>
              </a:solidFill>
              <a:cs typeface="Arial" pitchFamily="34" charset="0"/>
            </a:endParaRPr>
          </a:p>
          <a:p>
            <a:pPr>
              <a:lnSpc>
                <a:spcPct val="90000"/>
              </a:lnSpc>
              <a:buFontTx/>
              <a:buNone/>
            </a:pPr>
            <a:endParaRPr lang="en-US" sz="2400" b="1" dirty="0" smtClean="0">
              <a:solidFill>
                <a:schemeClr val="bg1"/>
              </a:solidFill>
              <a:cs typeface="Arial" pitchFamily="34" charset="0"/>
            </a:endParaRPr>
          </a:p>
          <a:p>
            <a:pPr>
              <a:lnSpc>
                <a:spcPct val="90000"/>
              </a:lnSpc>
              <a:buFontTx/>
              <a:buNone/>
            </a:pPr>
            <a:r>
              <a:rPr lang="en-US" sz="2400" b="1" dirty="0" smtClean="0">
                <a:solidFill>
                  <a:schemeClr val="bg1"/>
                </a:solidFill>
                <a:cs typeface="Arial" pitchFamily="34" charset="0"/>
              </a:rPr>
              <a:t>Instant Reports      Custom Reports</a:t>
            </a:r>
          </a:p>
          <a:p>
            <a:pPr>
              <a:lnSpc>
                <a:spcPct val="90000"/>
              </a:lnSpc>
              <a:buFontTx/>
              <a:buNone/>
            </a:pPr>
            <a:r>
              <a:rPr lang="en-US" sz="2400" b="1" dirty="0" smtClean="0">
                <a:solidFill>
                  <a:schemeClr val="bg1"/>
                </a:solidFill>
                <a:cs typeface="Arial" pitchFamily="34" charset="0"/>
              </a:rPr>
              <a:t>Charts &amp; Graphs</a:t>
            </a:r>
          </a:p>
          <a:p>
            <a:pPr>
              <a:lnSpc>
                <a:spcPct val="90000"/>
              </a:lnSpc>
              <a:buFontTx/>
              <a:buNone/>
            </a:pPr>
            <a:endParaRPr lang="en-US" sz="2400" b="1" dirty="0" smtClean="0">
              <a:solidFill>
                <a:schemeClr val="bg1"/>
              </a:solidFill>
              <a:cs typeface="Arial" pitchFamily="34" charset="0"/>
            </a:endParaRPr>
          </a:p>
          <a:p>
            <a:pPr>
              <a:lnSpc>
                <a:spcPct val="90000"/>
              </a:lnSpc>
              <a:buFontTx/>
              <a:buNone/>
            </a:pPr>
            <a:r>
              <a:rPr lang="en-US" sz="2400" b="1" dirty="0" smtClean="0">
                <a:solidFill>
                  <a:schemeClr val="bg1"/>
                </a:solidFill>
                <a:cs typeface="Arial" pitchFamily="34" charset="0"/>
              </a:rPr>
              <a:t>Calculate basic statistics and measures on data you access, including:</a:t>
            </a:r>
          </a:p>
          <a:p>
            <a:pPr>
              <a:lnSpc>
                <a:spcPct val="90000"/>
              </a:lnSpc>
              <a:buFontTx/>
              <a:buNone/>
            </a:pPr>
            <a:r>
              <a:rPr lang="en-US" sz="2400" b="1" dirty="0" smtClean="0">
                <a:solidFill>
                  <a:schemeClr val="bg1"/>
                </a:solidFill>
                <a:cs typeface="Arial" pitchFamily="34" charset="0"/>
              </a:rPr>
              <a:t> Percentages and proportions</a:t>
            </a:r>
          </a:p>
          <a:p>
            <a:pPr>
              <a:lnSpc>
                <a:spcPct val="90000"/>
              </a:lnSpc>
              <a:buFontTx/>
              <a:buNone/>
            </a:pPr>
            <a:r>
              <a:rPr lang="en-US" sz="2400" b="1" dirty="0" smtClean="0">
                <a:solidFill>
                  <a:schemeClr val="bg1"/>
                </a:solidFill>
                <a:cs typeface="Arial" pitchFamily="34" charset="0"/>
              </a:rPr>
              <a:t> Crude rates</a:t>
            </a:r>
          </a:p>
          <a:p>
            <a:pPr>
              <a:lnSpc>
                <a:spcPct val="90000"/>
              </a:lnSpc>
              <a:buFontTx/>
              <a:buNone/>
            </a:pPr>
            <a:r>
              <a:rPr lang="en-US" sz="2400" b="1" dirty="0" smtClean="0">
                <a:solidFill>
                  <a:schemeClr val="bg1"/>
                </a:solidFill>
                <a:cs typeface="Arial" pitchFamily="34" charset="0"/>
              </a:rPr>
              <a:t> Age-adjusted rates</a:t>
            </a:r>
          </a:p>
          <a:p>
            <a:pPr>
              <a:lnSpc>
                <a:spcPct val="90000"/>
              </a:lnSpc>
              <a:buFontTx/>
              <a:buNone/>
            </a:pPr>
            <a:r>
              <a:rPr lang="en-US" sz="2400" b="1" dirty="0" smtClean="0">
                <a:solidFill>
                  <a:schemeClr val="bg1"/>
                </a:solidFill>
                <a:cs typeface="Arial" pitchFamily="34" charset="0"/>
              </a:rPr>
              <a:t> Age-specific rates</a:t>
            </a:r>
          </a:p>
          <a:p>
            <a:pPr>
              <a:lnSpc>
                <a:spcPct val="90000"/>
              </a:lnSpc>
              <a:buFontTx/>
              <a:buNone/>
            </a:pPr>
            <a:r>
              <a:rPr lang="en-US" sz="2400" b="1" dirty="0" smtClean="0">
                <a:solidFill>
                  <a:schemeClr val="bg1"/>
                </a:solidFill>
                <a:cs typeface="Arial" pitchFamily="34" charset="0"/>
              </a:rPr>
              <a:t> Standardized ratios</a:t>
            </a:r>
          </a:p>
          <a:p>
            <a:pPr>
              <a:lnSpc>
                <a:spcPct val="90000"/>
              </a:lnSpc>
              <a:buFontTx/>
              <a:buNone/>
            </a:pPr>
            <a:r>
              <a:rPr lang="en-US" sz="2400" b="1" dirty="0" smtClean="0">
                <a:solidFill>
                  <a:schemeClr val="bg1"/>
                </a:solidFill>
                <a:cs typeface="Arial" pitchFamily="34" charset="0"/>
              </a:rPr>
              <a:t/>
            </a:r>
            <a:br>
              <a:rPr lang="en-US" sz="2400" b="1" dirty="0" smtClean="0">
                <a:solidFill>
                  <a:schemeClr val="bg1"/>
                </a:solidFill>
                <a:cs typeface="Arial" pitchFamily="34" charset="0"/>
              </a:rPr>
            </a:br>
            <a:endParaRPr lang="en-US" sz="2400" b="1" dirty="0" smtClean="0">
              <a:solidFill>
                <a:schemeClr val="bg1"/>
              </a:solidFill>
              <a:cs typeface="Arial" pitchFamily="34" charset="0"/>
            </a:endParaRPr>
          </a:p>
          <a:p>
            <a:pPr>
              <a:lnSpc>
                <a:spcPct val="90000"/>
              </a:lnSpc>
              <a:buFontTx/>
              <a:buNone/>
            </a:pPr>
            <a:endParaRPr lang="en-US" sz="2400" dirty="0" smtClean="0"/>
          </a:p>
        </p:txBody>
      </p:sp>
      <p:graphicFrame>
        <p:nvGraphicFramePr>
          <p:cNvPr id="15362" name="Object 4"/>
          <p:cNvGraphicFramePr>
            <a:graphicFrameLocks noChangeAspect="1"/>
          </p:cNvGraphicFramePr>
          <p:nvPr/>
        </p:nvGraphicFramePr>
        <p:xfrm>
          <a:off x="7086600" y="6029325"/>
          <a:ext cx="2057400" cy="828675"/>
        </p:xfrm>
        <a:graphic>
          <a:graphicData uri="http://schemas.openxmlformats.org/presentationml/2006/ole">
            <mc:AlternateContent xmlns:mc="http://schemas.openxmlformats.org/markup-compatibility/2006">
              <mc:Choice xmlns:v="urn:schemas-microsoft-com:vml" Requires="v">
                <p:oleObj spid="_x0000_s15403" name="CorelPhotoPaint.Image.10" r:id="rId6" imgW="2742509" imgH="1106145" progId="">
                  <p:embed/>
                </p:oleObj>
              </mc:Choice>
              <mc:Fallback>
                <p:oleObj name="CorelPhotoPaint.Image.10" r:id="rId6" imgW="2742509" imgH="1106145" progId="">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6029325"/>
                        <a:ext cx="20574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z="3600" smtClean="0">
                <a:solidFill>
                  <a:srgbClr val="FFFF00"/>
                </a:solidFill>
              </a:rPr>
              <a:t>Evidence-Based Interventions – The Community Guide</a:t>
            </a:r>
          </a:p>
        </p:txBody>
      </p:sp>
      <p:sp>
        <p:nvSpPr>
          <p:cNvPr id="27651" name="Content Placeholder 2"/>
          <p:cNvSpPr>
            <a:spLocks noGrp="1"/>
          </p:cNvSpPr>
          <p:nvPr>
            <p:ph sz="half" idx="1"/>
          </p:nvPr>
        </p:nvSpPr>
        <p:spPr/>
        <p:txBody>
          <a:bodyPr/>
          <a:lstStyle/>
          <a:p>
            <a:pPr>
              <a:buFontTx/>
              <a:buNone/>
            </a:pPr>
            <a:r>
              <a:rPr lang="en-US" smtClean="0">
                <a:solidFill>
                  <a:srgbClr val="FFC000"/>
                </a:solidFill>
              </a:rPr>
              <a:t>Current Topic Areas</a:t>
            </a:r>
          </a:p>
          <a:p>
            <a:r>
              <a:rPr lang="en-US" sz="1800" b="1" smtClean="0">
                <a:solidFill>
                  <a:srgbClr val="FFC000"/>
                </a:solidFill>
              </a:rPr>
              <a:t>Adolescent Health</a:t>
            </a:r>
          </a:p>
          <a:p>
            <a:r>
              <a:rPr lang="en-US" sz="1800" b="1" smtClean="0">
                <a:solidFill>
                  <a:srgbClr val="FFC000"/>
                </a:solidFill>
              </a:rPr>
              <a:t>Alcohol</a:t>
            </a:r>
          </a:p>
          <a:p>
            <a:r>
              <a:rPr lang="en-US" sz="1800" b="1" smtClean="0">
                <a:solidFill>
                  <a:srgbClr val="FFC000"/>
                </a:solidFill>
              </a:rPr>
              <a:t>Asthma</a:t>
            </a:r>
          </a:p>
          <a:p>
            <a:r>
              <a:rPr lang="en-US" sz="1800" b="1" smtClean="0">
                <a:solidFill>
                  <a:srgbClr val="FFC000"/>
                </a:solidFill>
              </a:rPr>
              <a:t>Birth Defects</a:t>
            </a:r>
          </a:p>
          <a:p>
            <a:r>
              <a:rPr lang="en-US" sz="1800" b="1" smtClean="0">
                <a:solidFill>
                  <a:srgbClr val="FFC000"/>
                </a:solidFill>
              </a:rPr>
              <a:t>Cancer</a:t>
            </a:r>
          </a:p>
          <a:p>
            <a:r>
              <a:rPr lang="en-US" sz="1800" b="1" smtClean="0">
                <a:solidFill>
                  <a:srgbClr val="FFC000"/>
                </a:solidFill>
              </a:rPr>
              <a:t>Diabetes</a:t>
            </a:r>
          </a:p>
          <a:p>
            <a:r>
              <a:rPr lang="en-US" sz="1800" b="1" smtClean="0">
                <a:solidFill>
                  <a:srgbClr val="FFC000"/>
                </a:solidFill>
              </a:rPr>
              <a:t>HIV/AIDS, STIs &amp; Pregnancy</a:t>
            </a:r>
          </a:p>
          <a:p>
            <a:r>
              <a:rPr lang="en-US" sz="1800" b="1" smtClean="0">
                <a:solidFill>
                  <a:srgbClr val="FFC000"/>
                </a:solidFill>
              </a:rPr>
              <a:t>Mental Health</a:t>
            </a:r>
          </a:p>
          <a:p>
            <a:r>
              <a:rPr lang="en-US" sz="1800" b="1" smtClean="0">
                <a:solidFill>
                  <a:srgbClr val="FFC000"/>
                </a:solidFill>
              </a:rPr>
              <a:t>Motor Vehicle</a:t>
            </a:r>
          </a:p>
          <a:p>
            <a:endParaRPr lang="en-US" smtClean="0">
              <a:solidFill>
                <a:srgbClr val="FFC000"/>
              </a:solidFill>
            </a:endParaRPr>
          </a:p>
        </p:txBody>
      </p:sp>
      <p:sp>
        <p:nvSpPr>
          <p:cNvPr id="27652" name="Content Placeholder 3"/>
          <p:cNvSpPr>
            <a:spLocks noGrp="1"/>
          </p:cNvSpPr>
          <p:nvPr>
            <p:ph sz="half" idx="2"/>
          </p:nvPr>
        </p:nvSpPr>
        <p:spPr/>
        <p:txBody>
          <a:bodyPr/>
          <a:lstStyle/>
          <a:p>
            <a:r>
              <a:rPr lang="en-US" sz="1800" b="1" dirty="0" smtClean="0">
                <a:solidFill>
                  <a:srgbClr val="FFC000"/>
                </a:solidFill>
              </a:rPr>
              <a:t>Nutrition</a:t>
            </a:r>
          </a:p>
          <a:p>
            <a:r>
              <a:rPr lang="en-US" sz="1800" b="1" dirty="0" smtClean="0">
                <a:solidFill>
                  <a:srgbClr val="FFC000"/>
                </a:solidFill>
              </a:rPr>
              <a:t>Obesity</a:t>
            </a:r>
          </a:p>
          <a:p>
            <a:r>
              <a:rPr lang="en-US" sz="1800" b="1" dirty="0" smtClean="0">
                <a:solidFill>
                  <a:srgbClr val="FFC000"/>
                </a:solidFill>
              </a:rPr>
              <a:t>Oral Health</a:t>
            </a:r>
          </a:p>
          <a:p>
            <a:r>
              <a:rPr lang="en-US" sz="1800" b="1" dirty="0" smtClean="0">
                <a:solidFill>
                  <a:srgbClr val="FFC000"/>
                </a:solidFill>
              </a:rPr>
              <a:t>Physical Activity</a:t>
            </a:r>
          </a:p>
          <a:p>
            <a:r>
              <a:rPr lang="en-US" sz="1800" b="1" dirty="0" smtClean="0">
                <a:solidFill>
                  <a:srgbClr val="FFC000"/>
                </a:solidFill>
              </a:rPr>
              <a:t>Social Environment</a:t>
            </a:r>
          </a:p>
          <a:p>
            <a:r>
              <a:rPr lang="en-US" sz="1800" b="1" dirty="0" smtClean="0">
                <a:solidFill>
                  <a:srgbClr val="FFC000"/>
                </a:solidFill>
              </a:rPr>
              <a:t>Tobacco</a:t>
            </a:r>
          </a:p>
          <a:p>
            <a:r>
              <a:rPr lang="en-US" sz="1800" b="1" dirty="0" smtClean="0">
                <a:solidFill>
                  <a:srgbClr val="FFC000"/>
                </a:solidFill>
              </a:rPr>
              <a:t>Vaccines</a:t>
            </a:r>
          </a:p>
          <a:p>
            <a:r>
              <a:rPr lang="en-US" sz="1800" b="1" dirty="0" smtClean="0">
                <a:solidFill>
                  <a:srgbClr val="FFC000"/>
                </a:solidFill>
              </a:rPr>
              <a:t>Violence</a:t>
            </a:r>
          </a:p>
          <a:p>
            <a:r>
              <a:rPr lang="en-US" sz="1800" b="1" dirty="0" smtClean="0">
                <a:solidFill>
                  <a:srgbClr val="FFC000"/>
                </a:solidFill>
              </a:rPr>
              <a:t>Worksite</a:t>
            </a:r>
          </a:p>
          <a:p>
            <a:pPr>
              <a:buFontTx/>
              <a:buNone/>
            </a:pPr>
            <a:r>
              <a:rPr lang="en-US" sz="1800" dirty="0" smtClean="0"/>
              <a:t>	</a:t>
            </a:r>
            <a:endParaRPr lang="en-US" sz="1800" b="1" dirty="0" smtClean="0">
              <a:hlinkClick r:id="rId3"/>
            </a:endParaRPr>
          </a:p>
          <a:p>
            <a:r>
              <a:rPr lang="en-US" sz="1800" b="1" dirty="0" smtClean="0">
                <a:hlinkClick r:id="rId4"/>
              </a:rPr>
              <a:t>http://www.nalboh.org/?page=GovernanceResources</a:t>
            </a:r>
            <a:endParaRPr lang="en-US" sz="1800" b="1" dirty="0" smtClean="0">
              <a:hlinkClick r:id="rId3"/>
            </a:endParaRPr>
          </a:p>
        </p:txBody>
      </p:sp>
      <p:sp>
        <p:nvSpPr>
          <p:cNvPr id="27653" name="Footer Placeholder 4"/>
          <p:cNvSpPr>
            <a:spLocks noGrp="1"/>
          </p:cNvSpPr>
          <p:nvPr>
            <p:ph type="ftr" sz="quarter" idx="11"/>
          </p:nvPr>
        </p:nvSpPr>
        <p:spPr>
          <a:noFill/>
        </p:spPr>
        <p:txBody>
          <a:bodyPr/>
          <a:lstStyle/>
          <a:p>
            <a:fld id="{3F282C16-8A33-4FEF-A22D-1F0A30A4F95E}" type="slidenum">
              <a:rPr lang="en-US" smtClean="0"/>
              <a:pPr/>
              <a:t>27</a:t>
            </a:fld>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6"/>
          <p:cNvSpPr>
            <a:spLocks noChangeArrowheads="1"/>
          </p:cNvSpPr>
          <p:nvPr/>
        </p:nvSpPr>
        <p:spPr bwMode="auto">
          <a:xfrm>
            <a:off x="1000125" y="1004888"/>
            <a:ext cx="6910388" cy="538162"/>
          </a:xfrm>
          <a:prstGeom prst="rect">
            <a:avLst/>
          </a:prstGeom>
          <a:noFill/>
          <a:ln w="9525">
            <a:noFill/>
            <a:miter lim="800000"/>
            <a:headEnd/>
            <a:tailEnd/>
          </a:ln>
        </p:spPr>
        <p:txBody>
          <a:bodyPr lIns="0" tIns="0" rIns="0" bIns="0"/>
          <a:lstStyle/>
          <a:p>
            <a:endParaRPr lang="en-US" sz="3900" b="1">
              <a:solidFill>
                <a:srgbClr val="CCFF66"/>
              </a:solidFill>
            </a:endParaRPr>
          </a:p>
        </p:txBody>
      </p:sp>
      <p:sp>
        <p:nvSpPr>
          <p:cNvPr id="16389" name="Rectangle 7"/>
          <p:cNvSpPr>
            <a:spLocks noChangeArrowheads="1"/>
          </p:cNvSpPr>
          <p:nvPr/>
        </p:nvSpPr>
        <p:spPr bwMode="auto">
          <a:xfrm>
            <a:off x="762000" y="1524000"/>
            <a:ext cx="7845425" cy="3276600"/>
          </a:xfrm>
          <a:prstGeom prst="rect">
            <a:avLst/>
          </a:prstGeom>
          <a:noFill/>
          <a:ln w="9525">
            <a:noFill/>
            <a:miter lim="800000"/>
            <a:headEnd/>
            <a:tailEnd/>
          </a:ln>
        </p:spPr>
        <p:txBody>
          <a:bodyPr lIns="0" tIns="0" rIns="0" bIns="0"/>
          <a:lstStyle/>
          <a:p>
            <a:pPr>
              <a:tabLst>
                <a:tab pos="506413" algn="l"/>
                <a:tab pos="1012825" algn="l"/>
              </a:tabLst>
            </a:pPr>
            <a:r>
              <a:rPr lang="en-US" sz="3200" dirty="0">
                <a:solidFill>
                  <a:srgbClr val="FF0000"/>
                </a:solidFill>
                <a:latin typeface="Monotype Sorts" pitchFamily="2" charset="2"/>
              </a:rPr>
              <a:t>l	</a:t>
            </a:r>
            <a:r>
              <a:rPr lang="en-US" sz="3200" b="1" dirty="0">
                <a:solidFill>
                  <a:srgbClr val="FFFFFF"/>
                </a:solidFill>
              </a:rPr>
              <a:t>Consider both the number of full time equivalents in each job position, and the allocation of  time to these individuals.</a:t>
            </a:r>
          </a:p>
          <a:p>
            <a:pPr>
              <a:tabLst>
                <a:tab pos="506413" algn="l"/>
                <a:tab pos="1012825" algn="l"/>
              </a:tabLst>
            </a:pPr>
            <a:r>
              <a:rPr lang="en-US" sz="3200" b="1" dirty="0">
                <a:solidFill>
                  <a:srgbClr val="FFFFFF"/>
                </a:solidFill>
              </a:rPr>
              <a:t>	</a:t>
            </a:r>
          </a:p>
          <a:p>
            <a:pPr>
              <a:tabLst>
                <a:tab pos="506413" algn="l"/>
                <a:tab pos="1012825" algn="l"/>
              </a:tabLst>
            </a:pPr>
            <a:r>
              <a:rPr lang="en-US" sz="3200" dirty="0">
                <a:solidFill>
                  <a:srgbClr val="FF0000"/>
                </a:solidFill>
                <a:latin typeface="Monotype Sorts" pitchFamily="2" charset="2"/>
              </a:rPr>
              <a:t>l	</a:t>
            </a:r>
            <a:r>
              <a:rPr lang="en-US" sz="3200" b="1" dirty="0">
                <a:solidFill>
                  <a:srgbClr val="FFFFFF"/>
                </a:solidFill>
              </a:rPr>
              <a:t>Review Job Descriptions: The BOH should specify, in  writing, the expected duties of staff.</a:t>
            </a:r>
          </a:p>
        </p:txBody>
      </p:sp>
      <p:sp>
        <p:nvSpPr>
          <p:cNvPr id="16390" name="Rectangle 8"/>
          <p:cNvSpPr>
            <a:spLocks noGrp="1" noChangeArrowheads="1"/>
          </p:cNvSpPr>
          <p:nvPr>
            <p:ph type="title"/>
          </p:nvPr>
        </p:nvSpPr>
        <p:spPr>
          <a:xfrm>
            <a:off x="533400" y="762000"/>
            <a:ext cx="7772400" cy="762000"/>
          </a:xfrm>
        </p:spPr>
        <p:txBody>
          <a:bodyPr/>
          <a:lstStyle/>
          <a:p>
            <a:r>
              <a:rPr lang="en-US" sz="4000" b="1" smtClean="0">
                <a:solidFill>
                  <a:srgbClr val="CCFF66"/>
                </a:solidFill>
              </a:rPr>
              <a:t>Analyzing Staff Resources</a:t>
            </a:r>
            <a:br>
              <a:rPr lang="en-US" sz="4000" b="1" smtClean="0">
                <a:solidFill>
                  <a:srgbClr val="CCFF66"/>
                </a:solidFill>
              </a:rPr>
            </a:br>
            <a:endParaRPr lang="en-US" sz="4000" smtClean="0"/>
          </a:p>
        </p:txBody>
      </p:sp>
      <p:graphicFrame>
        <p:nvGraphicFramePr>
          <p:cNvPr id="16386" name="Object 9"/>
          <p:cNvGraphicFramePr>
            <a:graphicFrameLocks noChangeAspect="1"/>
          </p:cNvGraphicFramePr>
          <p:nvPr/>
        </p:nvGraphicFramePr>
        <p:xfrm>
          <a:off x="7086600" y="6029325"/>
          <a:ext cx="2057400" cy="828675"/>
        </p:xfrm>
        <a:graphic>
          <a:graphicData uri="http://schemas.openxmlformats.org/presentationml/2006/ole">
            <mc:AlternateContent xmlns:mc="http://schemas.openxmlformats.org/markup-compatibility/2006">
              <mc:Choice xmlns:v="urn:schemas-microsoft-com:vml" Requires="v">
                <p:oleObj spid="_x0000_s16468" name="CorelPhotoPaint.Image.10" r:id="rId4" imgW="2742509" imgH="1106145" progId="">
                  <p:embed/>
                </p:oleObj>
              </mc:Choice>
              <mc:Fallback>
                <p:oleObj name="CorelPhotoPaint.Image.10" r:id="rId4" imgW="2742509" imgH="1106145" progId="">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6029325"/>
                        <a:ext cx="20574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7" name="Object 10"/>
          <p:cNvGraphicFramePr>
            <a:graphicFrameLocks noChangeAspect="1"/>
          </p:cNvGraphicFramePr>
          <p:nvPr/>
        </p:nvGraphicFramePr>
        <p:xfrm>
          <a:off x="7086600" y="6029325"/>
          <a:ext cx="2057400" cy="828675"/>
        </p:xfrm>
        <a:graphic>
          <a:graphicData uri="http://schemas.openxmlformats.org/presentationml/2006/ole">
            <mc:AlternateContent xmlns:mc="http://schemas.openxmlformats.org/markup-compatibility/2006">
              <mc:Choice xmlns:v="urn:schemas-microsoft-com:vml" Requires="v">
                <p:oleObj spid="_x0000_s16469" name="CorelPhotoPaint.Image.10" r:id="rId6" imgW="2742509" imgH="1106145" progId="">
                  <p:embed/>
                </p:oleObj>
              </mc:Choice>
              <mc:Fallback>
                <p:oleObj name="CorelPhotoPaint.Image.10" r:id="rId6" imgW="2742509" imgH="1106145" progId="">
                  <p:embed/>
                  <p:pic>
                    <p:nvPicPr>
                      <p:cNvPr id="0"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6029325"/>
                        <a:ext cx="20574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over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solidFill>
                  <a:srgbClr val="FFFFCC"/>
                </a:solidFill>
              </a:rPr>
              <a:t>Risk Communication</a:t>
            </a:r>
          </a:p>
        </p:txBody>
      </p:sp>
      <p:sp>
        <p:nvSpPr>
          <p:cNvPr id="28675" name="Footer Placeholder 2"/>
          <p:cNvSpPr>
            <a:spLocks noGrp="1"/>
          </p:cNvSpPr>
          <p:nvPr>
            <p:ph type="ftr" sz="quarter" idx="11"/>
          </p:nvPr>
        </p:nvSpPr>
        <p:spPr>
          <a:noFill/>
        </p:spPr>
        <p:txBody>
          <a:bodyPr/>
          <a:lstStyle/>
          <a:p>
            <a:fld id="{D56CC67F-B876-4669-909E-39BCB484EC8D}" type="slidenum">
              <a:rPr lang="en-US" smtClean="0"/>
              <a:pPr/>
              <a:t>29</a:t>
            </a:fld>
            <a:endParaRPr lang="en-US" smtClean="0"/>
          </a:p>
        </p:txBody>
      </p:sp>
      <p:sp>
        <p:nvSpPr>
          <p:cNvPr id="28676" name="TextBox 3"/>
          <p:cNvSpPr txBox="1">
            <a:spLocks noChangeArrowheads="1"/>
          </p:cNvSpPr>
          <p:nvPr/>
        </p:nvSpPr>
        <p:spPr bwMode="auto">
          <a:xfrm>
            <a:off x="1143000" y="2057400"/>
            <a:ext cx="6858000" cy="2678113"/>
          </a:xfrm>
          <a:prstGeom prst="rect">
            <a:avLst/>
          </a:prstGeom>
          <a:noFill/>
          <a:ln w="9525">
            <a:noFill/>
            <a:miter lim="800000"/>
            <a:headEnd/>
            <a:tailEnd/>
          </a:ln>
        </p:spPr>
        <p:txBody>
          <a:bodyPr>
            <a:spAutoFit/>
          </a:bodyPr>
          <a:lstStyle/>
          <a:p>
            <a:r>
              <a:rPr lang="en-US" b="1"/>
              <a:t>Designate a Public Information Officer (either a BOH member or agent)</a:t>
            </a:r>
          </a:p>
          <a:p>
            <a:endParaRPr lang="en-US" b="1"/>
          </a:p>
          <a:p>
            <a:r>
              <a:rPr lang="en-US" b="1"/>
              <a:t>The Public Information Officer should be trained in the art of Risk  Communication -  informed and practiced in proven risk communication techniques.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685800" y="381000"/>
            <a:ext cx="7772400" cy="1143000"/>
          </a:xfrm>
        </p:spPr>
        <p:txBody>
          <a:bodyPr/>
          <a:lstStyle/>
          <a:p>
            <a:r>
              <a:rPr lang="en-US" smtClean="0">
                <a:solidFill>
                  <a:srgbClr val="FFC000"/>
                </a:solidFill>
              </a:rPr>
              <a:t>Orientation Objectives</a:t>
            </a:r>
          </a:p>
        </p:txBody>
      </p:sp>
      <p:sp>
        <p:nvSpPr>
          <p:cNvPr id="3" name="Content Placeholder 2"/>
          <p:cNvSpPr>
            <a:spLocks noGrp="1"/>
          </p:cNvSpPr>
          <p:nvPr>
            <p:ph idx="1"/>
          </p:nvPr>
        </p:nvSpPr>
        <p:spPr>
          <a:xfrm>
            <a:off x="685800" y="1600200"/>
            <a:ext cx="7772400" cy="4495800"/>
          </a:xfrm>
        </p:spPr>
        <p:txBody>
          <a:bodyPr/>
          <a:lstStyle/>
          <a:p>
            <a:pPr>
              <a:defRPr/>
            </a:pPr>
            <a:r>
              <a:rPr lang="en-US" b="1" dirty="0" smtClean="0">
                <a:solidFill>
                  <a:schemeClr val="bg1">
                    <a:lumMod val="95000"/>
                  </a:schemeClr>
                </a:solidFill>
              </a:rPr>
              <a:t>Public Health Defined</a:t>
            </a:r>
          </a:p>
          <a:p>
            <a:pPr>
              <a:defRPr/>
            </a:pPr>
            <a:r>
              <a:rPr lang="en-US" b="1" dirty="0" smtClean="0">
                <a:solidFill>
                  <a:schemeClr val="bg1">
                    <a:lumMod val="95000"/>
                  </a:schemeClr>
                </a:solidFill>
              </a:rPr>
              <a:t>Historic Highlights</a:t>
            </a:r>
          </a:p>
          <a:p>
            <a:pPr>
              <a:defRPr/>
            </a:pPr>
            <a:r>
              <a:rPr lang="en-US" b="1" dirty="0" smtClean="0">
                <a:solidFill>
                  <a:schemeClr val="bg1">
                    <a:lumMod val="95000"/>
                  </a:schemeClr>
                </a:solidFill>
              </a:rPr>
              <a:t>Description of Public Health System</a:t>
            </a:r>
          </a:p>
          <a:p>
            <a:pPr>
              <a:defRPr/>
            </a:pPr>
            <a:r>
              <a:rPr lang="en-US" b="1" dirty="0" smtClean="0">
                <a:solidFill>
                  <a:schemeClr val="bg1">
                    <a:lumMod val="95000"/>
                  </a:schemeClr>
                </a:solidFill>
              </a:rPr>
              <a:t>Some important PH Terms</a:t>
            </a:r>
          </a:p>
          <a:p>
            <a:pPr>
              <a:defRPr/>
            </a:pPr>
            <a:r>
              <a:rPr lang="en-US" b="1" dirty="0" smtClean="0">
                <a:solidFill>
                  <a:schemeClr val="bg1">
                    <a:lumMod val="95000"/>
                  </a:schemeClr>
                </a:solidFill>
              </a:rPr>
              <a:t>BOH Responsibilities</a:t>
            </a:r>
          </a:p>
          <a:p>
            <a:pPr>
              <a:defRPr/>
            </a:pPr>
            <a:r>
              <a:rPr lang="en-US" b="1" dirty="0" smtClean="0">
                <a:solidFill>
                  <a:schemeClr val="bg1">
                    <a:lumMod val="95000"/>
                  </a:schemeClr>
                </a:solidFill>
              </a:rPr>
              <a:t>Assessment Tools &amp; Resources</a:t>
            </a:r>
          </a:p>
          <a:p>
            <a:pPr>
              <a:buFontTx/>
              <a:buNone/>
              <a:defRPr/>
            </a:pPr>
            <a:endParaRPr lang="en-US" dirty="0" smtClean="0"/>
          </a:p>
        </p:txBody>
      </p:sp>
      <p:sp>
        <p:nvSpPr>
          <p:cNvPr id="2053" name="Footer Placeholder 3"/>
          <p:cNvSpPr>
            <a:spLocks noGrp="1"/>
          </p:cNvSpPr>
          <p:nvPr>
            <p:ph type="ftr" sz="quarter" idx="11"/>
          </p:nvPr>
        </p:nvSpPr>
        <p:spPr>
          <a:noFill/>
        </p:spPr>
        <p:txBody>
          <a:bodyPr/>
          <a:lstStyle/>
          <a:p>
            <a:fld id="{EBF78B01-7184-4920-8916-E07527FAB864}" type="slidenum">
              <a:rPr lang="en-US" smtClean="0"/>
              <a:pPr/>
              <a:t>3</a:t>
            </a:fld>
            <a:endParaRPr lang="en-US" smtClean="0"/>
          </a:p>
        </p:txBody>
      </p:sp>
      <p:graphicFrame>
        <p:nvGraphicFramePr>
          <p:cNvPr id="2050" name="Object 10"/>
          <p:cNvGraphicFramePr>
            <a:graphicFrameLocks noChangeAspect="1"/>
          </p:cNvGraphicFramePr>
          <p:nvPr/>
        </p:nvGraphicFramePr>
        <p:xfrm>
          <a:off x="6858000" y="5935663"/>
          <a:ext cx="2286000" cy="922337"/>
        </p:xfrm>
        <a:graphic>
          <a:graphicData uri="http://schemas.openxmlformats.org/presentationml/2006/ole">
            <mc:AlternateContent xmlns:mc="http://schemas.openxmlformats.org/markup-compatibility/2006">
              <mc:Choice xmlns:v="urn:schemas-microsoft-com:vml" Requires="v">
                <p:oleObj spid="_x0000_s2091" name="CorelPhotoPaint.Image.10" r:id="rId4" imgW="2742509" imgH="1106145" progId="">
                  <p:embed/>
                </p:oleObj>
              </mc:Choice>
              <mc:Fallback>
                <p:oleObj name="CorelPhotoPaint.Image.10" r:id="rId4" imgW="2742509" imgH="1106145" progId="">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5935663"/>
                        <a:ext cx="2286000"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sz="half" idx="1"/>
          </p:nvPr>
        </p:nvSpPr>
        <p:spPr>
          <a:xfrm>
            <a:off x="685800" y="381000"/>
            <a:ext cx="3810000" cy="5715000"/>
          </a:xfrm>
        </p:spPr>
        <p:txBody>
          <a:bodyPr/>
          <a:lstStyle/>
          <a:p>
            <a:r>
              <a:rPr lang="en-US" smtClean="0">
                <a:solidFill>
                  <a:srgbClr val="FFFFCC"/>
                </a:solidFill>
              </a:rPr>
              <a:t>Challenge: To communicate the complexities and uncertainties of risk so it can be accepted, understood and managed.</a:t>
            </a:r>
          </a:p>
          <a:p>
            <a:r>
              <a:rPr lang="en-US" smtClean="0">
                <a:solidFill>
                  <a:srgbClr val="FFFFCC"/>
                </a:solidFill>
              </a:rPr>
              <a:t/>
            </a:r>
            <a:br>
              <a:rPr lang="en-US" smtClean="0">
                <a:solidFill>
                  <a:srgbClr val="FFFFCC"/>
                </a:solidFill>
              </a:rPr>
            </a:br>
            <a:r>
              <a:rPr lang="en-US" smtClean="0">
                <a:solidFill>
                  <a:srgbClr val="FFFFCC"/>
                </a:solidFill>
              </a:rPr>
              <a:t>Know your public and speak to their concerns.</a:t>
            </a:r>
            <a:br>
              <a:rPr lang="en-US" smtClean="0">
                <a:solidFill>
                  <a:srgbClr val="FFFFCC"/>
                </a:solidFill>
              </a:rPr>
            </a:br>
            <a:endParaRPr lang="en-US" smtClean="0">
              <a:solidFill>
                <a:srgbClr val="FFFFCC"/>
              </a:solidFill>
            </a:endParaRPr>
          </a:p>
          <a:p>
            <a:endParaRPr lang="en-US" smtClean="0">
              <a:solidFill>
                <a:srgbClr val="FFFFCC"/>
              </a:solidFill>
            </a:endParaRPr>
          </a:p>
        </p:txBody>
      </p:sp>
      <p:sp>
        <p:nvSpPr>
          <p:cNvPr id="29699" name="Content Placeholder 3"/>
          <p:cNvSpPr>
            <a:spLocks noGrp="1"/>
          </p:cNvSpPr>
          <p:nvPr>
            <p:ph sz="half" idx="2"/>
          </p:nvPr>
        </p:nvSpPr>
        <p:spPr>
          <a:xfrm>
            <a:off x="4648200" y="228600"/>
            <a:ext cx="3810000" cy="3733800"/>
          </a:xfrm>
        </p:spPr>
        <p:txBody>
          <a:bodyPr/>
          <a:lstStyle/>
          <a:p>
            <a:r>
              <a:rPr lang="en-US" b="1" smtClean="0">
                <a:solidFill>
                  <a:srgbClr val="FFFFCC"/>
                </a:solidFill>
              </a:rPr>
              <a:t>3 goals of risk communication</a:t>
            </a:r>
            <a:r>
              <a:rPr lang="en-US" smtClean="0">
                <a:solidFill>
                  <a:srgbClr val="FFFFCC"/>
                </a:solidFill>
              </a:rPr>
              <a:t>:</a:t>
            </a:r>
            <a:br>
              <a:rPr lang="en-US" smtClean="0">
                <a:solidFill>
                  <a:srgbClr val="FFFFCC"/>
                </a:solidFill>
              </a:rPr>
            </a:br>
            <a:r>
              <a:rPr lang="en-US" smtClean="0">
                <a:solidFill>
                  <a:srgbClr val="FFFFCC"/>
                </a:solidFill>
              </a:rPr>
              <a:t>1. Increase knowledge and understanding</a:t>
            </a:r>
          </a:p>
          <a:p>
            <a:r>
              <a:rPr lang="en-US" smtClean="0">
                <a:solidFill>
                  <a:srgbClr val="FFFFCC"/>
                </a:solidFill>
              </a:rPr>
              <a:t>2. Enhance trust and credibility</a:t>
            </a:r>
            <a:br>
              <a:rPr lang="en-US" smtClean="0">
                <a:solidFill>
                  <a:srgbClr val="FFFFCC"/>
                </a:solidFill>
              </a:rPr>
            </a:br>
            <a:r>
              <a:rPr lang="en-US" smtClean="0">
                <a:solidFill>
                  <a:srgbClr val="FFFFCC"/>
                </a:solidFill>
              </a:rPr>
              <a:t>3. Resolve conflict</a:t>
            </a:r>
          </a:p>
        </p:txBody>
      </p:sp>
      <p:sp>
        <p:nvSpPr>
          <p:cNvPr id="29700" name="Footer Placeholder 4"/>
          <p:cNvSpPr>
            <a:spLocks noGrp="1"/>
          </p:cNvSpPr>
          <p:nvPr>
            <p:ph type="ftr" sz="quarter" idx="11"/>
          </p:nvPr>
        </p:nvSpPr>
        <p:spPr>
          <a:noFill/>
        </p:spPr>
        <p:txBody>
          <a:bodyPr/>
          <a:lstStyle/>
          <a:p>
            <a:fld id="{6ABE2E76-F190-4F57-8AAF-48C9AF94935C}" type="slidenum">
              <a:rPr lang="en-US" smtClean="0"/>
              <a:pPr/>
              <a:t>30</a:t>
            </a:fld>
            <a:endParaRPr lang="en-US" smtClean="0"/>
          </a:p>
        </p:txBody>
      </p:sp>
      <p:sp>
        <p:nvSpPr>
          <p:cNvPr id="29701" name="TextBox 5"/>
          <p:cNvSpPr txBox="1">
            <a:spLocks noChangeArrowheads="1"/>
          </p:cNvSpPr>
          <p:nvPr/>
        </p:nvSpPr>
        <p:spPr bwMode="auto">
          <a:xfrm>
            <a:off x="4572000" y="3886200"/>
            <a:ext cx="3886200" cy="2308225"/>
          </a:xfrm>
          <a:prstGeom prst="rect">
            <a:avLst/>
          </a:prstGeom>
          <a:noFill/>
          <a:ln w="9525">
            <a:noFill/>
            <a:miter lim="800000"/>
            <a:headEnd/>
            <a:tailEnd/>
          </a:ln>
        </p:spPr>
        <p:txBody>
          <a:bodyPr>
            <a:spAutoFit/>
          </a:bodyPr>
          <a:lstStyle/>
          <a:p>
            <a:r>
              <a:rPr lang="en-US" b="1"/>
              <a:t>MESSAGE</a:t>
            </a:r>
            <a:r>
              <a:rPr lang="en-US"/>
              <a:t>  - What to Say</a:t>
            </a:r>
          </a:p>
          <a:p>
            <a:r>
              <a:rPr lang="en-US" b="1"/>
              <a:t>MESSENGER</a:t>
            </a:r>
            <a:r>
              <a:rPr lang="en-US"/>
              <a:t> – Who to say it</a:t>
            </a:r>
          </a:p>
          <a:p>
            <a:r>
              <a:rPr lang="en-US" b="1"/>
              <a:t>MEDIA</a:t>
            </a:r>
            <a:r>
              <a:rPr lang="en-US"/>
              <a:t> – How should it be presented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ooter Placeholder 3"/>
          <p:cNvSpPr>
            <a:spLocks noGrp="1"/>
          </p:cNvSpPr>
          <p:nvPr>
            <p:ph type="ftr" sz="quarter" idx="11"/>
          </p:nvPr>
        </p:nvSpPr>
        <p:spPr>
          <a:noFill/>
        </p:spPr>
        <p:txBody>
          <a:bodyPr/>
          <a:lstStyle/>
          <a:p>
            <a:fld id="{9CEBA345-9D7D-42CE-B56C-CA6F48810569}" type="slidenum">
              <a:rPr lang="en-US" smtClean="0"/>
              <a:pPr/>
              <a:t>31</a:t>
            </a:fld>
            <a:endParaRPr lang="en-US" smtClean="0"/>
          </a:p>
        </p:txBody>
      </p:sp>
      <p:sp>
        <p:nvSpPr>
          <p:cNvPr id="17412" name="Rectangle 2"/>
          <p:cNvSpPr>
            <a:spLocks noGrp="1" noChangeArrowheads="1"/>
          </p:cNvSpPr>
          <p:nvPr>
            <p:ph type="title"/>
          </p:nvPr>
        </p:nvSpPr>
        <p:spPr>
          <a:xfrm>
            <a:off x="685800" y="228600"/>
            <a:ext cx="7772400" cy="1143000"/>
          </a:xfrm>
        </p:spPr>
        <p:txBody>
          <a:bodyPr/>
          <a:lstStyle/>
          <a:p>
            <a:r>
              <a:rPr lang="en-US" sz="4800" smtClean="0">
                <a:solidFill>
                  <a:srgbClr val="CCFF66"/>
                </a:solidFill>
              </a:rPr>
              <a:t>If you are a new board member:</a:t>
            </a:r>
          </a:p>
        </p:txBody>
      </p:sp>
      <p:sp>
        <p:nvSpPr>
          <p:cNvPr id="20485" name="Text Box 3"/>
          <p:cNvSpPr txBox="1">
            <a:spLocks noChangeArrowheads="1"/>
          </p:cNvSpPr>
          <p:nvPr/>
        </p:nvSpPr>
        <p:spPr bwMode="auto">
          <a:xfrm>
            <a:off x="685800" y="2057400"/>
            <a:ext cx="7924800" cy="2554288"/>
          </a:xfrm>
          <a:prstGeom prst="rect">
            <a:avLst/>
          </a:prstGeom>
          <a:noFill/>
          <a:ln w="12700">
            <a:noFill/>
            <a:miter lim="800000"/>
            <a:headEnd type="none" w="sm" len="sm"/>
            <a:tailEnd type="none" w="sm" len="sm"/>
          </a:ln>
        </p:spPr>
        <p:txBody>
          <a:bodyPr>
            <a:spAutoFit/>
          </a:bodyPr>
          <a:lstStyle/>
          <a:p>
            <a:pPr>
              <a:defRPr/>
            </a:pPr>
            <a:r>
              <a:rPr lang="en-US" sz="4000" b="1" dirty="0">
                <a:latin typeface="+mn-lt"/>
              </a:rPr>
              <a:t>Make sure that you are provided the information you will need to assume  the responsibilities of your office.</a:t>
            </a:r>
            <a:endParaRPr lang="en-US" sz="4000" dirty="0">
              <a:latin typeface="+mn-lt"/>
            </a:endParaRPr>
          </a:p>
        </p:txBody>
      </p:sp>
      <p:graphicFrame>
        <p:nvGraphicFramePr>
          <p:cNvPr id="17410" name="Object 4"/>
          <p:cNvGraphicFramePr>
            <a:graphicFrameLocks noChangeAspect="1"/>
          </p:cNvGraphicFramePr>
          <p:nvPr/>
        </p:nvGraphicFramePr>
        <p:xfrm>
          <a:off x="7086600" y="6029325"/>
          <a:ext cx="2057400" cy="828675"/>
        </p:xfrm>
        <a:graphic>
          <a:graphicData uri="http://schemas.openxmlformats.org/presentationml/2006/ole">
            <mc:AlternateContent xmlns:mc="http://schemas.openxmlformats.org/markup-compatibility/2006">
              <mc:Choice xmlns:v="urn:schemas-microsoft-com:vml" Requires="v">
                <p:oleObj spid="_x0000_s17451" name="CorelPhotoPaint.Image.10" r:id="rId4" imgW="2742509" imgH="1106145" progId="">
                  <p:embed/>
                </p:oleObj>
              </mc:Choice>
              <mc:Fallback>
                <p:oleObj name="CorelPhotoPaint.Image.10" r:id="rId4" imgW="2742509" imgH="1106145" progId="">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6029325"/>
                        <a:ext cx="20574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Footer Placeholder 3"/>
          <p:cNvSpPr>
            <a:spLocks noGrp="1"/>
          </p:cNvSpPr>
          <p:nvPr>
            <p:ph type="ftr" sz="quarter" idx="11"/>
          </p:nvPr>
        </p:nvSpPr>
        <p:spPr>
          <a:noFill/>
        </p:spPr>
        <p:txBody>
          <a:bodyPr/>
          <a:lstStyle/>
          <a:p>
            <a:fld id="{29841E9E-744F-45F2-A037-F85796467BA0}" type="slidenum">
              <a:rPr lang="en-US" smtClean="0"/>
              <a:pPr/>
              <a:t>32</a:t>
            </a:fld>
            <a:endParaRPr lang="en-US" smtClean="0"/>
          </a:p>
        </p:txBody>
      </p:sp>
      <p:sp>
        <p:nvSpPr>
          <p:cNvPr id="23556" name="Rectangle 2"/>
          <p:cNvSpPr>
            <a:spLocks noGrp="1" noChangeArrowheads="1"/>
          </p:cNvSpPr>
          <p:nvPr>
            <p:ph type="title"/>
          </p:nvPr>
        </p:nvSpPr>
        <p:spPr>
          <a:xfrm>
            <a:off x="914400" y="1676400"/>
            <a:ext cx="7543800" cy="4724400"/>
          </a:xfrm>
        </p:spPr>
        <p:txBody>
          <a:bodyPr/>
          <a:lstStyle/>
          <a:p>
            <a:pPr algn="l">
              <a:defRPr/>
            </a:pPr>
            <a:r>
              <a:rPr lang="en-US" sz="2400" b="1" dirty="0" smtClean="0">
                <a:solidFill>
                  <a:schemeClr val="bg1"/>
                </a:solidFill>
                <a:latin typeface="Aquiline" charset="0"/>
              </a:rPr>
              <a:t/>
            </a:r>
            <a:br>
              <a:rPr lang="en-US" sz="2400" b="1" dirty="0" smtClean="0">
                <a:solidFill>
                  <a:schemeClr val="bg1"/>
                </a:solidFill>
                <a:latin typeface="Aquiline" charset="0"/>
              </a:rPr>
            </a:br>
            <a:r>
              <a:rPr lang="en-US" sz="2400" b="1" dirty="0" smtClean="0">
                <a:solidFill>
                  <a:schemeClr val="bg1"/>
                </a:solidFill>
                <a:latin typeface="Aquiline" charset="0"/>
              </a:rPr>
              <a:t/>
            </a:r>
            <a:br>
              <a:rPr lang="en-US" sz="2400" b="1" dirty="0" smtClean="0">
                <a:solidFill>
                  <a:schemeClr val="bg1"/>
                </a:solidFill>
                <a:latin typeface="Aquiline" charset="0"/>
              </a:rPr>
            </a:br>
            <a:r>
              <a:rPr lang="en-US" sz="2400" b="1" dirty="0" smtClean="0">
                <a:solidFill>
                  <a:schemeClr val="bg1"/>
                </a:solidFill>
                <a:latin typeface="+mn-lt"/>
              </a:rPr>
              <a:t>Contact Information</a:t>
            </a:r>
            <a:br>
              <a:rPr lang="en-US" sz="2400" b="1" dirty="0" smtClean="0">
                <a:solidFill>
                  <a:schemeClr val="bg1"/>
                </a:solidFill>
                <a:latin typeface="+mn-lt"/>
              </a:rPr>
            </a:br>
            <a:r>
              <a:rPr lang="en-US" sz="2400" b="1" dirty="0" smtClean="0">
                <a:solidFill>
                  <a:schemeClr val="bg1"/>
                </a:solidFill>
                <a:latin typeface="+mn-lt"/>
              </a:rPr>
              <a:t/>
            </a:r>
            <a:br>
              <a:rPr lang="en-US" sz="2400" b="1" dirty="0" smtClean="0">
                <a:solidFill>
                  <a:schemeClr val="bg1"/>
                </a:solidFill>
                <a:latin typeface="+mn-lt"/>
              </a:rPr>
            </a:br>
            <a:r>
              <a:rPr lang="en-US" sz="2400" b="1" dirty="0" smtClean="0">
                <a:solidFill>
                  <a:schemeClr val="bg1"/>
                </a:solidFill>
                <a:latin typeface="+mn-lt"/>
              </a:rPr>
              <a:t>Description of local health services</a:t>
            </a:r>
            <a:br>
              <a:rPr lang="en-US" sz="2400" b="1" dirty="0" smtClean="0">
                <a:solidFill>
                  <a:schemeClr val="bg1"/>
                </a:solidFill>
                <a:latin typeface="+mn-lt"/>
              </a:rPr>
            </a:br>
            <a:r>
              <a:rPr lang="en-US" sz="2400" b="1" dirty="0" smtClean="0">
                <a:solidFill>
                  <a:schemeClr val="bg1"/>
                </a:solidFill>
                <a:latin typeface="+mn-lt"/>
              </a:rPr>
              <a:t/>
            </a:r>
            <a:br>
              <a:rPr lang="en-US" sz="2400" b="1" dirty="0" smtClean="0">
                <a:solidFill>
                  <a:schemeClr val="bg1"/>
                </a:solidFill>
                <a:latin typeface="+mn-lt"/>
              </a:rPr>
            </a:br>
            <a:r>
              <a:rPr lang="en-US" sz="2400" b="1" dirty="0" smtClean="0">
                <a:solidFill>
                  <a:schemeClr val="bg1"/>
                </a:solidFill>
                <a:latin typeface="+mn-lt"/>
              </a:rPr>
              <a:t>Description of on-going or recent legal issues</a:t>
            </a:r>
            <a:br>
              <a:rPr lang="en-US" sz="2400" b="1" dirty="0" smtClean="0">
                <a:solidFill>
                  <a:schemeClr val="bg1"/>
                </a:solidFill>
                <a:latin typeface="+mn-lt"/>
              </a:rPr>
            </a:br>
            <a:r>
              <a:rPr lang="en-US" sz="2400" b="1" dirty="0" smtClean="0">
                <a:solidFill>
                  <a:schemeClr val="bg1"/>
                </a:solidFill>
                <a:latin typeface="+mn-lt"/>
              </a:rPr>
              <a:t/>
            </a:r>
            <a:br>
              <a:rPr lang="en-US" sz="2400" b="1" dirty="0" smtClean="0">
                <a:solidFill>
                  <a:schemeClr val="bg1"/>
                </a:solidFill>
                <a:latin typeface="+mn-lt"/>
              </a:rPr>
            </a:br>
            <a:r>
              <a:rPr lang="en-US" sz="2400" b="1" dirty="0" smtClean="0">
                <a:solidFill>
                  <a:schemeClr val="bg1"/>
                </a:solidFill>
                <a:latin typeface="+mn-lt"/>
              </a:rPr>
              <a:t>Budget for previous &amp; present year</a:t>
            </a:r>
            <a:br>
              <a:rPr lang="en-US" sz="2400" b="1" dirty="0" smtClean="0">
                <a:solidFill>
                  <a:schemeClr val="bg1"/>
                </a:solidFill>
                <a:latin typeface="+mn-lt"/>
              </a:rPr>
            </a:br>
            <a:r>
              <a:rPr lang="en-US" sz="2400" b="1" dirty="0" smtClean="0">
                <a:solidFill>
                  <a:schemeClr val="bg1"/>
                </a:solidFill>
                <a:latin typeface="+mn-lt"/>
              </a:rPr>
              <a:t>Minutes for past 2 years</a:t>
            </a:r>
            <a:br>
              <a:rPr lang="en-US" sz="2400" b="1" dirty="0" smtClean="0">
                <a:solidFill>
                  <a:schemeClr val="bg1"/>
                </a:solidFill>
                <a:latin typeface="+mn-lt"/>
              </a:rPr>
            </a:br>
            <a:r>
              <a:rPr lang="en-US" sz="2400" b="1" dirty="0" smtClean="0">
                <a:solidFill>
                  <a:schemeClr val="bg1"/>
                </a:solidFill>
                <a:latin typeface="+mn-lt"/>
              </a:rPr>
              <a:t/>
            </a:r>
            <a:br>
              <a:rPr lang="en-US" sz="2400" b="1" dirty="0" smtClean="0">
                <a:solidFill>
                  <a:schemeClr val="bg1"/>
                </a:solidFill>
                <a:latin typeface="+mn-lt"/>
              </a:rPr>
            </a:br>
            <a:r>
              <a:rPr lang="en-US" sz="2400" b="1" dirty="0" smtClean="0">
                <a:solidFill>
                  <a:schemeClr val="bg1"/>
                </a:solidFill>
                <a:latin typeface="+mn-lt"/>
              </a:rPr>
              <a:t>Department finances, fees and other income sources </a:t>
            </a:r>
            <a:br>
              <a:rPr lang="en-US" sz="2400" b="1" dirty="0" smtClean="0">
                <a:solidFill>
                  <a:schemeClr val="bg1"/>
                </a:solidFill>
                <a:latin typeface="+mn-lt"/>
              </a:rPr>
            </a:br>
            <a:r>
              <a:rPr lang="en-US" b="1" dirty="0" smtClean="0">
                <a:solidFill>
                  <a:schemeClr val="bg1"/>
                </a:solidFill>
                <a:latin typeface="Aquiline" charset="0"/>
              </a:rPr>
              <a:t/>
            </a:r>
            <a:br>
              <a:rPr lang="en-US" b="1" dirty="0" smtClean="0">
                <a:solidFill>
                  <a:schemeClr val="bg1"/>
                </a:solidFill>
                <a:latin typeface="Aquiline" charset="0"/>
              </a:rPr>
            </a:br>
            <a:endParaRPr lang="en-US" b="1" dirty="0" smtClean="0">
              <a:solidFill>
                <a:schemeClr val="bg1"/>
              </a:solidFill>
              <a:latin typeface="Aquiline" charset="0"/>
            </a:endParaRPr>
          </a:p>
        </p:txBody>
      </p:sp>
      <p:graphicFrame>
        <p:nvGraphicFramePr>
          <p:cNvPr id="18434" name="Object 3"/>
          <p:cNvGraphicFramePr>
            <a:graphicFrameLocks noChangeAspect="1"/>
          </p:cNvGraphicFramePr>
          <p:nvPr/>
        </p:nvGraphicFramePr>
        <p:xfrm>
          <a:off x="7086600" y="6029325"/>
          <a:ext cx="2057400" cy="828675"/>
        </p:xfrm>
        <a:graphic>
          <a:graphicData uri="http://schemas.openxmlformats.org/presentationml/2006/ole">
            <mc:AlternateContent xmlns:mc="http://schemas.openxmlformats.org/markup-compatibility/2006">
              <mc:Choice xmlns:v="urn:schemas-microsoft-com:vml" Requires="v">
                <p:oleObj spid="_x0000_s18475" name="CorelPhotoPaint.Image.10" r:id="rId4" imgW="2742509" imgH="1106145" progId="">
                  <p:embed/>
                </p:oleObj>
              </mc:Choice>
              <mc:Fallback>
                <p:oleObj name="CorelPhotoPaint.Image.10" r:id="rId4" imgW="2742509" imgH="1106145" progId="">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6029325"/>
                        <a:ext cx="20574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228600" y="533400"/>
            <a:ext cx="8534400" cy="523875"/>
          </a:xfrm>
          <a:prstGeom prst="rect">
            <a:avLst/>
          </a:prstGeom>
          <a:noFill/>
        </p:spPr>
        <p:txBody>
          <a:bodyPr>
            <a:spAutoFit/>
          </a:bodyPr>
          <a:lstStyle/>
          <a:p>
            <a:pPr algn="ctr">
              <a:defRPr/>
            </a:pPr>
            <a:r>
              <a:rPr lang="en-US" sz="2800" b="1" dirty="0">
                <a:latin typeface="+mn-lt"/>
              </a:rPr>
              <a:t>New Board </a:t>
            </a:r>
            <a:r>
              <a:rPr lang="en-US" sz="2800" b="1" dirty="0">
                <a:latin typeface="+mj-lt"/>
              </a:rPr>
              <a:t>Member</a:t>
            </a:r>
            <a:r>
              <a:rPr lang="en-US" sz="2800" b="1" dirty="0">
                <a:latin typeface="+mn-lt"/>
              </a:rPr>
              <a:t> Orientation Information</a:t>
            </a:r>
            <a:endParaRPr lang="en-US" sz="2800" dirty="0">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ooter Placeholder 3"/>
          <p:cNvSpPr>
            <a:spLocks noGrp="1"/>
          </p:cNvSpPr>
          <p:nvPr>
            <p:ph type="ftr" sz="quarter" idx="11"/>
          </p:nvPr>
        </p:nvSpPr>
        <p:spPr>
          <a:noFill/>
        </p:spPr>
        <p:txBody>
          <a:bodyPr/>
          <a:lstStyle/>
          <a:p>
            <a:fld id="{A2AF15CF-1BA2-4E46-AA59-041318E9DDA7}" type="slidenum">
              <a:rPr lang="en-US" smtClean="0"/>
              <a:pPr/>
              <a:t>33</a:t>
            </a:fld>
            <a:endParaRPr lang="en-US" smtClean="0"/>
          </a:p>
        </p:txBody>
      </p:sp>
      <p:sp>
        <p:nvSpPr>
          <p:cNvPr id="22532" name="Rectangle 2"/>
          <p:cNvSpPr>
            <a:spLocks noGrp="1" noChangeArrowheads="1"/>
          </p:cNvSpPr>
          <p:nvPr>
            <p:ph type="title"/>
          </p:nvPr>
        </p:nvSpPr>
        <p:spPr>
          <a:xfrm>
            <a:off x="609600" y="685800"/>
            <a:ext cx="7772400" cy="5334000"/>
          </a:xfrm>
        </p:spPr>
        <p:txBody>
          <a:bodyPr/>
          <a:lstStyle/>
          <a:p>
            <a:pPr algn="l">
              <a:defRPr/>
            </a:pPr>
            <a:r>
              <a:rPr lang="en-US" sz="3200" b="1" dirty="0" smtClean="0">
                <a:solidFill>
                  <a:schemeClr val="bg1"/>
                </a:solidFill>
                <a:latin typeface="Aquiline" charset="0"/>
              </a:rPr>
              <a:t>      </a:t>
            </a:r>
            <a:r>
              <a:rPr lang="en-US" sz="2400" b="1" dirty="0" smtClean="0">
                <a:solidFill>
                  <a:schemeClr val="bg1"/>
                </a:solidFill>
                <a:latin typeface="+mn-lt"/>
              </a:rPr>
              <a:t>Local health regulations and pertinent bylaws</a:t>
            </a:r>
            <a:br>
              <a:rPr lang="en-US" sz="2400" b="1" dirty="0" smtClean="0">
                <a:solidFill>
                  <a:schemeClr val="bg1"/>
                </a:solidFill>
                <a:latin typeface="+mn-lt"/>
              </a:rPr>
            </a:br>
            <a:r>
              <a:rPr lang="en-US" sz="2400" b="1" dirty="0" smtClean="0">
                <a:solidFill>
                  <a:schemeClr val="bg1"/>
                </a:solidFill>
                <a:latin typeface="+mn-lt"/>
              </a:rPr>
              <a:t/>
            </a:r>
            <a:br>
              <a:rPr lang="en-US" sz="2400" b="1" dirty="0" smtClean="0">
                <a:solidFill>
                  <a:schemeClr val="bg1"/>
                </a:solidFill>
                <a:latin typeface="+mn-lt"/>
              </a:rPr>
            </a:br>
            <a:r>
              <a:rPr lang="en-US" sz="2400" b="1" dirty="0" smtClean="0">
                <a:solidFill>
                  <a:schemeClr val="bg1"/>
                </a:solidFill>
                <a:latin typeface="+mn-lt"/>
              </a:rPr>
              <a:t>	Job descriptions for all professional staff, 	Evaluation plan for Health Director or Agent 	&amp; Public Health Nurse</a:t>
            </a:r>
            <a:br>
              <a:rPr lang="en-US" sz="2400" b="1" dirty="0" smtClean="0">
                <a:solidFill>
                  <a:schemeClr val="bg1"/>
                </a:solidFill>
                <a:latin typeface="+mn-lt"/>
              </a:rPr>
            </a:br>
            <a:r>
              <a:rPr lang="en-US" sz="2400" b="1" dirty="0" smtClean="0">
                <a:solidFill>
                  <a:schemeClr val="bg1"/>
                </a:solidFill>
                <a:latin typeface="+mn-lt"/>
              </a:rPr>
              <a:t/>
            </a:r>
            <a:br>
              <a:rPr lang="en-US" sz="2400" b="1" dirty="0" smtClean="0">
                <a:solidFill>
                  <a:schemeClr val="bg1"/>
                </a:solidFill>
                <a:latin typeface="+mn-lt"/>
              </a:rPr>
            </a:br>
            <a:r>
              <a:rPr lang="en-US" sz="2400" b="1" dirty="0" smtClean="0">
                <a:solidFill>
                  <a:schemeClr val="bg1"/>
                </a:solidFill>
                <a:latin typeface="+mn-lt"/>
              </a:rPr>
              <a:t>	Board Evaluation Plan </a:t>
            </a:r>
            <a:r>
              <a:rPr lang="en-US" sz="2800" b="1" dirty="0" smtClean="0">
                <a:solidFill>
                  <a:schemeClr val="bg1"/>
                </a:solidFill>
                <a:latin typeface="+mn-lt"/>
              </a:rPr>
              <a:t/>
            </a:r>
            <a:br>
              <a:rPr lang="en-US" sz="2800" b="1" dirty="0" smtClean="0">
                <a:solidFill>
                  <a:schemeClr val="bg1"/>
                </a:solidFill>
                <a:latin typeface="+mn-lt"/>
              </a:rPr>
            </a:br>
            <a:r>
              <a:rPr lang="en-US" sz="2800" b="1" dirty="0" smtClean="0">
                <a:solidFill>
                  <a:schemeClr val="bg1"/>
                </a:solidFill>
                <a:latin typeface="+mn-lt"/>
              </a:rPr>
              <a:t>	</a:t>
            </a:r>
            <a:r>
              <a:rPr lang="en-US" sz="2400" b="1" kern="1200" dirty="0" smtClean="0">
                <a:solidFill>
                  <a:schemeClr val="bg1"/>
                </a:solidFill>
              </a:rPr>
              <a:t>Medical Reserve Corp structure and 	Emergency 	Preparedness Plans</a:t>
            </a:r>
            <a:r>
              <a:rPr lang="en-US" b="1" dirty="0" smtClean="0">
                <a:solidFill>
                  <a:schemeClr val="bg1"/>
                </a:solidFill>
                <a:latin typeface="+mn-lt"/>
              </a:rPr>
              <a:t/>
            </a:r>
            <a:br>
              <a:rPr lang="en-US" b="1" dirty="0" smtClean="0">
                <a:solidFill>
                  <a:schemeClr val="bg1"/>
                </a:solidFill>
                <a:latin typeface="+mn-lt"/>
              </a:rPr>
            </a:br>
            <a:endParaRPr lang="en-US" b="1" dirty="0" smtClean="0">
              <a:solidFill>
                <a:schemeClr val="bg1"/>
              </a:solidFill>
              <a:latin typeface="+mn-lt"/>
            </a:endParaRPr>
          </a:p>
        </p:txBody>
      </p:sp>
      <p:graphicFrame>
        <p:nvGraphicFramePr>
          <p:cNvPr id="19458" name="Object 4"/>
          <p:cNvGraphicFramePr>
            <a:graphicFrameLocks noChangeAspect="1"/>
          </p:cNvGraphicFramePr>
          <p:nvPr/>
        </p:nvGraphicFramePr>
        <p:xfrm>
          <a:off x="7086600" y="6029325"/>
          <a:ext cx="2057400" cy="828675"/>
        </p:xfrm>
        <a:graphic>
          <a:graphicData uri="http://schemas.openxmlformats.org/presentationml/2006/ole">
            <mc:AlternateContent xmlns:mc="http://schemas.openxmlformats.org/markup-compatibility/2006">
              <mc:Choice xmlns:v="urn:schemas-microsoft-com:vml" Requires="v">
                <p:oleObj spid="_x0000_s19499" name="CorelPhotoPaint.Image.10" r:id="rId4" imgW="2742509" imgH="1106145" progId="">
                  <p:embed/>
                </p:oleObj>
              </mc:Choice>
              <mc:Fallback>
                <p:oleObj name="CorelPhotoPaint.Image.10" r:id="rId4" imgW="2742509" imgH="1106145" progId="">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6029325"/>
                        <a:ext cx="20574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762000" y="304800"/>
            <a:ext cx="7772400" cy="838200"/>
          </a:xfrm>
        </p:spPr>
        <p:txBody>
          <a:bodyPr/>
          <a:lstStyle/>
          <a:p>
            <a:r>
              <a:rPr lang="en-US" smtClean="0">
                <a:solidFill>
                  <a:srgbClr val="FFFF00"/>
                </a:solidFill>
              </a:rPr>
              <a:t>Challenges</a:t>
            </a:r>
          </a:p>
        </p:txBody>
      </p:sp>
      <p:sp>
        <p:nvSpPr>
          <p:cNvPr id="30723" name="Content Placeholder 2"/>
          <p:cNvSpPr>
            <a:spLocks noGrp="1"/>
          </p:cNvSpPr>
          <p:nvPr>
            <p:ph idx="1"/>
          </p:nvPr>
        </p:nvSpPr>
        <p:spPr>
          <a:xfrm>
            <a:off x="762000" y="1295400"/>
            <a:ext cx="7772400" cy="4953000"/>
          </a:xfrm>
        </p:spPr>
        <p:txBody>
          <a:bodyPr/>
          <a:lstStyle/>
          <a:p>
            <a:r>
              <a:rPr lang="en-US" sz="2800" dirty="0" smtClean="0">
                <a:solidFill>
                  <a:schemeClr val="bg1"/>
                </a:solidFill>
              </a:rPr>
              <a:t> </a:t>
            </a:r>
            <a:r>
              <a:rPr lang="en-US" sz="2800" smtClean="0">
                <a:solidFill>
                  <a:schemeClr val="bg1"/>
                </a:solidFill>
              </a:rPr>
              <a:t>Insufficient local budgets</a:t>
            </a:r>
            <a:endParaRPr lang="en-US" sz="2800" dirty="0" smtClean="0">
              <a:solidFill>
                <a:schemeClr val="bg1"/>
              </a:solidFill>
            </a:endParaRPr>
          </a:p>
          <a:p>
            <a:r>
              <a:rPr lang="en-US" sz="2800" dirty="0" smtClean="0">
                <a:solidFill>
                  <a:schemeClr val="bg1"/>
                </a:solidFill>
              </a:rPr>
              <a:t>Graying of PH workforce combined with inadequate educational and mentoring opportunities  create an unsteady career ladder in local public  health</a:t>
            </a:r>
          </a:p>
          <a:p>
            <a:r>
              <a:rPr lang="en-US" sz="2800" dirty="0" smtClean="0">
                <a:solidFill>
                  <a:schemeClr val="bg1"/>
                </a:solidFill>
              </a:rPr>
              <a:t>Climate Change impacts on public health</a:t>
            </a:r>
          </a:p>
          <a:p>
            <a:r>
              <a:rPr lang="en-US" sz="2800" dirty="0" smtClean="0">
                <a:solidFill>
                  <a:schemeClr val="bg1"/>
                </a:solidFill>
              </a:rPr>
              <a:t>Separation of inspectional services from local boards of health via town charter changes</a:t>
            </a:r>
          </a:p>
          <a:p>
            <a:r>
              <a:rPr lang="en-US" sz="2800" dirty="0" smtClean="0">
                <a:solidFill>
                  <a:schemeClr val="bg1"/>
                </a:solidFill>
              </a:rPr>
              <a:t>Positive Trend -National accreditation and recognition of Local Boards of health</a:t>
            </a:r>
          </a:p>
          <a:p>
            <a:endParaRPr lang="en-US" dirty="0" smtClean="0">
              <a:solidFill>
                <a:schemeClr val="bg1"/>
              </a:solidFill>
            </a:endParaRPr>
          </a:p>
        </p:txBody>
      </p:sp>
      <p:sp>
        <p:nvSpPr>
          <p:cNvPr id="30724" name="Footer Placeholder 3"/>
          <p:cNvSpPr>
            <a:spLocks noGrp="1"/>
          </p:cNvSpPr>
          <p:nvPr>
            <p:ph type="ftr" sz="quarter" idx="11"/>
          </p:nvPr>
        </p:nvSpPr>
        <p:spPr>
          <a:noFill/>
        </p:spPr>
        <p:txBody>
          <a:bodyPr/>
          <a:lstStyle/>
          <a:p>
            <a:fld id="{00E805DF-29BF-44A7-82A7-E966DF1CE500}" type="slidenum">
              <a:rPr lang="en-US" smtClean="0"/>
              <a:pPr/>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381000"/>
            <a:ext cx="7772400" cy="1143000"/>
          </a:xfrm>
        </p:spPr>
        <p:txBody>
          <a:bodyPr/>
          <a:lstStyle/>
          <a:p>
            <a:r>
              <a:rPr lang="en-US" smtClean="0">
                <a:solidFill>
                  <a:srgbClr val="FFFF00"/>
                </a:solidFill>
              </a:rPr>
              <a:t>Resources</a:t>
            </a:r>
          </a:p>
        </p:txBody>
      </p:sp>
      <p:sp>
        <p:nvSpPr>
          <p:cNvPr id="31747" name="Content Placeholder 2"/>
          <p:cNvSpPr>
            <a:spLocks noGrp="1"/>
          </p:cNvSpPr>
          <p:nvPr>
            <p:ph idx="1"/>
          </p:nvPr>
        </p:nvSpPr>
        <p:spPr>
          <a:xfrm>
            <a:off x="685800" y="1676400"/>
            <a:ext cx="7772400" cy="5029200"/>
          </a:xfrm>
        </p:spPr>
        <p:txBody>
          <a:bodyPr/>
          <a:lstStyle/>
          <a:p>
            <a:pPr>
              <a:buFontTx/>
              <a:buNone/>
            </a:pPr>
            <a:r>
              <a:rPr lang="en-US" sz="2800" dirty="0" smtClean="0">
                <a:hlinkClick r:id="rId3"/>
              </a:rPr>
              <a:t>www.mahb.org</a:t>
            </a:r>
            <a:r>
              <a:rPr lang="en-US" sz="2800" dirty="0" smtClean="0"/>
              <a:t>   </a:t>
            </a:r>
            <a:r>
              <a:rPr lang="en-US" sz="2800" dirty="0" smtClean="0">
                <a:solidFill>
                  <a:schemeClr val="bg1"/>
                </a:solidFill>
              </a:rPr>
              <a:t>- learn your board’s login and password to obtain access to member services including Guidebook for Massachusetts Boards of Health, legal memos and other resources. Add to the growing knowledge base by completing your BOH profile and the BOH salary and staffing survey</a:t>
            </a:r>
          </a:p>
          <a:p>
            <a:pPr>
              <a:buFontTx/>
              <a:buNone/>
            </a:pPr>
            <a:r>
              <a:rPr lang="en-US" sz="2800" dirty="0" smtClean="0">
                <a:solidFill>
                  <a:srgbClr val="FFFFCC"/>
                </a:solidFill>
              </a:rPr>
              <a:t>Cheryl Sbarra – MAHB Senior Staff Attorney</a:t>
            </a:r>
          </a:p>
          <a:p>
            <a:pPr>
              <a:buFontTx/>
              <a:buNone/>
            </a:pPr>
            <a:endParaRPr lang="en-US" sz="2800" dirty="0" smtClean="0"/>
          </a:p>
          <a:p>
            <a:pPr>
              <a:buFontTx/>
              <a:buNone/>
            </a:pPr>
            <a:endParaRPr lang="en-US" sz="2800" dirty="0" smtClean="0"/>
          </a:p>
          <a:p>
            <a:pPr>
              <a:buFontTx/>
              <a:buNone/>
            </a:pPr>
            <a:endParaRPr lang="en-US" sz="2800" dirty="0" smtClean="0"/>
          </a:p>
        </p:txBody>
      </p:sp>
      <p:sp>
        <p:nvSpPr>
          <p:cNvPr id="31748" name="Footer Placeholder 3"/>
          <p:cNvSpPr>
            <a:spLocks noGrp="1"/>
          </p:cNvSpPr>
          <p:nvPr>
            <p:ph type="ftr" sz="quarter" idx="11"/>
          </p:nvPr>
        </p:nvSpPr>
        <p:spPr>
          <a:noFill/>
        </p:spPr>
        <p:txBody>
          <a:bodyPr/>
          <a:lstStyle/>
          <a:p>
            <a:fld id="{4B8CA12A-B73D-4926-A474-E39402C687D4}" type="slidenum">
              <a:rPr lang="en-US" smtClean="0"/>
              <a:pPr/>
              <a:t>35</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6"/>
          <p:cNvSpPr>
            <a:spLocks noChangeArrowheads="1"/>
          </p:cNvSpPr>
          <p:nvPr/>
        </p:nvSpPr>
        <p:spPr bwMode="auto">
          <a:xfrm>
            <a:off x="533400" y="685800"/>
            <a:ext cx="8382000" cy="2209800"/>
          </a:xfrm>
          <a:prstGeom prst="rect">
            <a:avLst/>
          </a:prstGeom>
          <a:noFill/>
          <a:ln w="9525">
            <a:noFill/>
            <a:miter lim="800000"/>
            <a:headEnd/>
            <a:tailEnd/>
          </a:ln>
        </p:spPr>
        <p:txBody>
          <a:bodyPr lIns="0" tIns="0" rIns="0" bIns="0"/>
          <a:lstStyle/>
          <a:p>
            <a:endParaRPr lang="en-US" sz="3600" b="1">
              <a:solidFill>
                <a:srgbClr val="FFFFCC"/>
              </a:solidFill>
            </a:endParaRPr>
          </a:p>
        </p:txBody>
      </p:sp>
      <p:sp>
        <p:nvSpPr>
          <p:cNvPr id="3076" name="Rectangle 7"/>
          <p:cNvSpPr>
            <a:spLocks noChangeArrowheads="1"/>
          </p:cNvSpPr>
          <p:nvPr/>
        </p:nvSpPr>
        <p:spPr bwMode="auto">
          <a:xfrm>
            <a:off x="533400" y="3581400"/>
            <a:ext cx="4114800" cy="1558925"/>
          </a:xfrm>
          <a:prstGeom prst="rect">
            <a:avLst/>
          </a:prstGeom>
          <a:noFill/>
          <a:ln w="9525">
            <a:noFill/>
            <a:miter lim="800000"/>
            <a:headEnd/>
            <a:tailEnd/>
          </a:ln>
        </p:spPr>
        <p:txBody>
          <a:bodyPr lIns="0" tIns="0" rIns="0" bIns="0"/>
          <a:lstStyle/>
          <a:p>
            <a:pPr>
              <a:buFontTx/>
              <a:buChar char="•"/>
              <a:tabLst>
                <a:tab pos="423863" algn="l"/>
                <a:tab pos="847725" algn="l"/>
              </a:tabLst>
            </a:pPr>
            <a:r>
              <a:rPr lang="en-US" sz="2800" b="1">
                <a:solidFill>
                  <a:srgbClr val="FFFFFF"/>
                </a:solidFill>
                <a:latin typeface="Arial" pitchFamily="34" charset="0"/>
              </a:rPr>
              <a:t>Retired Judges</a:t>
            </a:r>
          </a:p>
          <a:p>
            <a:pPr>
              <a:buFontTx/>
              <a:buChar char="•"/>
              <a:tabLst>
                <a:tab pos="423863" algn="l"/>
                <a:tab pos="847725" algn="l"/>
              </a:tabLst>
            </a:pPr>
            <a:r>
              <a:rPr lang="en-US" sz="2800" b="1">
                <a:solidFill>
                  <a:srgbClr val="FFFFFF"/>
                </a:solidFill>
                <a:latin typeface="Arial" pitchFamily="34" charset="0"/>
              </a:rPr>
              <a:t>Doctors, Veterinarians &amp; Dentists</a:t>
            </a:r>
          </a:p>
          <a:p>
            <a:pPr>
              <a:buFontTx/>
              <a:buChar char="•"/>
              <a:tabLst>
                <a:tab pos="423863" algn="l"/>
                <a:tab pos="847725" algn="l"/>
              </a:tabLst>
            </a:pPr>
            <a:r>
              <a:rPr lang="en-US" sz="2800" b="1">
                <a:solidFill>
                  <a:srgbClr val="FFFFFF"/>
                </a:solidFill>
                <a:latin typeface="Arial" pitchFamily="34" charset="0"/>
              </a:rPr>
              <a:t>Engineers &amp; Lawyers</a:t>
            </a:r>
          </a:p>
          <a:p>
            <a:pPr algn="ctr">
              <a:tabLst>
                <a:tab pos="423863" algn="l"/>
                <a:tab pos="847725" algn="l"/>
              </a:tabLst>
            </a:pPr>
            <a:endParaRPr lang="en-US" sz="2800" b="1">
              <a:solidFill>
                <a:srgbClr val="FFFFFF"/>
              </a:solidFill>
              <a:latin typeface="Arial" pitchFamily="34" charset="0"/>
            </a:endParaRPr>
          </a:p>
        </p:txBody>
      </p:sp>
      <p:sp>
        <p:nvSpPr>
          <p:cNvPr id="3077" name="Rectangle 8"/>
          <p:cNvSpPr>
            <a:spLocks noChangeArrowheads="1"/>
          </p:cNvSpPr>
          <p:nvPr/>
        </p:nvSpPr>
        <p:spPr bwMode="auto">
          <a:xfrm>
            <a:off x="4953000" y="3505200"/>
            <a:ext cx="3640138" cy="1250950"/>
          </a:xfrm>
          <a:prstGeom prst="rect">
            <a:avLst/>
          </a:prstGeom>
          <a:noFill/>
          <a:ln w="9525">
            <a:noFill/>
            <a:miter lim="800000"/>
            <a:headEnd/>
            <a:tailEnd/>
          </a:ln>
        </p:spPr>
        <p:txBody>
          <a:bodyPr lIns="0" tIns="0" rIns="0" bIns="0"/>
          <a:lstStyle/>
          <a:p>
            <a:pPr>
              <a:buFontTx/>
              <a:buChar char="•"/>
              <a:tabLst>
                <a:tab pos="423863" algn="l"/>
                <a:tab pos="847725" algn="l"/>
              </a:tabLst>
            </a:pPr>
            <a:r>
              <a:rPr lang="en-US" sz="2800" b="1">
                <a:solidFill>
                  <a:srgbClr val="FFFFFF"/>
                </a:solidFill>
                <a:latin typeface="Arial" pitchFamily="34" charset="0"/>
              </a:rPr>
              <a:t>Nurses</a:t>
            </a:r>
          </a:p>
          <a:p>
            <a:pPr>
              <a:buFontTx/>
              <a:buChar char="•"/>
              <a:tabLst>
                <a:tab pos="423863" algn="l"/>
                <a:tab pos="847725" algn="l"/>
              </a:tabLst>
            </a:pPr>
            <a:r>
              <a:rPr lang="en-US" sz="2800" b="1">
                <a:solidFill>
                  <a:srgbClr val="FFFFFF"/>
                </a:solidFill>
                <a:latin typeface="Arial" pitchFamily="34" charset="0"/>
              </a:rPr>
              <a:t>Pharmacists</a:t>
            </a:r>
            <a:br>
              <a:rPr lang="en-US" sz="2800" b="1">
                <a:solidFill>
                  <a:srgbClr val="FFFFFF"/>
                </a:solidFill>
                <a:latin typeface="Arial" pitchFamily="34" charset="0"/>
              </a:rPr>
            </a:br>
            <a:r>
              <a:rPr lang="en-US" sz="2800" b="1">
                <a:solidFill>
                  <a:srgbClr val="FFFFFF"/>
                </a:solidFill>
                <a:latin typeface="Arial" pitchFamily="34" charset="0"/>
              </a:rPr>
              <a:t>and many others</a:t>
            </a:r>
          </a:p>
        </p:txBody>
      </p:sp>
      <p:graphicFrame>
        <p:nvGraphicFramePr>
          <p:cNvPr id="3074" name="Object 9"/>
          <p:cNvGraphicFramePr>
            <a:graphicFrameLocks noChangeAspect="1"/>
          </p:cNvGraphicFramePr>
          <p:nvPr/>
        </p:nvGraphicFramePr>
        <p:xfrm>
          <a:off x="7315200" y="6119813"/>
          <a:ext cx="1828800" cy="738187"/>
        </p:xfrm>
        <a:graphic>
          <a:graphicData uri="http://schemas.openxmlformats.org/presentationml/2006/ole">
            <mc:AlternateContent xmlns:mc="http://schemas.openxmlformats.org/markup-compatibility/2006">
              <mc:Choice xmlns:v="urn:schemas-microsoft-com:vml" Requires="v">
                <p:oleObj spid="_x0000_s3115" name="CorelPhotoPaint.Image.10" r:id="rId4" imgW="2742509" imgH="1106145" progId="">
                  <p:embed/>
                </p:oleObj>
              </mc:Choice>
              <mc:Fallback>
                <p:oleObj name="CorelPhotoPaint.Image.10" r:id="rId4" imgW="2742509" imgH="1106145" progId="">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6119813"/>
                        <a:ext cx="18288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Title 5"/>
          <p:cNvSpPr>
            <a:spLocks noGrp="1"/>
          </p:cNvSpPr>
          <p:nvPr>
            <p:ph type="title"/>
          </p:nvPr>
        </p:nvSpPr>
        <p:spPr>
          <a:xfrm>
            <a:off x="609600" y="457200"/>
            <a:ext cx="7772400" cy="2743200"/>
          </a:xfrm>
        </p:spPr>
        <p:txBody>
          <a:bodyPr/>
          <a:lstStyle/>
          <a:p>
            <a:r>
              <a:rPr lang="en-US" sz="3600" smtClean="0">
                <a:solidFill>
                  <a:srgbClr val="FFC000"/>
                </a:solidFill>
              </a:rPr>
              <a:t>Volunteer BOH members come from many walks of life and perform a valuable role of citizen oversight &amp; community representation</a:t>
            </a:r>
            <a:r>
              <a:rPr lang="en-US" smtClean="0"/>
              <a:t>. </a:t>
            </a:r>
            <a:br>
              <a:rPr lang="en-US" smtClean="0"/>
            </a:br>
            <a:endParaRPr lang="en-US" smtClean="0"/>
          </a:p>
        </p:txBody>
      </p:sp>
    </p:spTree>
  </p:cSld>
  <p:clrMapOvr>
    <a:masterClrMapping/>
  </p:clrMapOvr>
  <p:transition>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fld id="{360B7873-FE79-476D-8557-E59733D26DC5}" type="slidenum">
              <a:rPr lang="en-US" smtClean="0"/>
              <a:pPr>
                <a:defRPr/>
              </a:pPr>
              <a:t>5</a:t>
            </a:fld>
            <a:endParaRPr lang="en-US"/>
          </a:p>
        </p:txBody>
      </p:sp>
      <p:sp>
        <p:nvSpPr>
          <p:cNvPr id="5" name="TextBox 4"/>
          <p:cNvSpPr txBox="1"/>
          <p:nvPr/>
        </p:nvSpPr>
        <p:spPr>
          <a:xfrm>
            <a:off x="990600" y="685800"/>
            <a:ext cx="7696200" cy="5262979"/>
          </a:xfrm>
          <a:prstGeom prst="rect">
            <a:avLst/>
          </a:prstGeom>
          <a:noFill/>
        </p:spPr>
        <p:txBody>
          <a:bodyPr wrap="square" rtlCol="0">
            <a:spAutoFit/>
          </a:bodyPr>
          <a:lstStyle/>
          <a:p>
            <a:r>
              <a:rPr lang="en-US" sz="2800" dirty="0" smtClean="0"/>
              <a:t>The 351 Massachusetts cities and towns must have either BOH or Health Commission. 51 have a city form of government,  300 are in a town form.  Majority (55%) have an elected BOH. </a:t>
            </a:r>
          </a:p>
          <a:p>
            <a:endParaRPr lang="en-US" sz="2800" dirty="0"/>
          </a:p>
          <a:p>
            <a:endParaRPr lang="en-US" sz="2800" dirty="0" smtClean="0"/>
          </a:p>
          <a:p>
            <a:r>
              <a:rPr lang="en-US" sz="2800" dirty="0" smtClean="0"/>
              <a:t>LBOH are dependent on local tax dollars</a:t>
            </a:r>
          </a:p>
          <a:p>
            <a:endParaRPr lang="en-US" sz="2800" dirty="0"/>
          </a:p>
          <a:p>
            <a:r>
              <a:rPr lang="en-US" sz="2800" dirty="0" smtClean="0"/>
              <a:t>Home Rule authority allows the BOH to carry out functions without seeking legislative authority for each activity and enables the BOH to adopt local regulations</a:t>
            </a:r>
            <a:endParaRPr lang="en-US" sz="2800" dirty="0"/>
          </a:p>
        </p:txBody>
      </p:sp>
    </p:spTree>
    <p:extLst>
      <p:ext uri="{BB962C8B-B14F-4D97-AF65-F5344CB8AC3E}">
        <p14:creationId xmlns:p14="http://schemas.microsoft.com/office/powerpoint/2010/main" val="316440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990600" y="381000"/>
            <a:ext cx="6934200" cy="538163"/>
          </a:xfrm>
          <a:prstGeom prst="rect">
            <a:avLst/>
          </a:prstGeom>
          <a:noFill/>
          <a:ln w="9525">
            <a:noFill/>
            <a:miter lim="800000"/>
            <a:headEnd/>
            <a:tailEnd/>
          </a:ln>
        </p:spPr>
        <p:txBody>
          <a:bodyPr lIns="0" tIns="0" rIns="0" bIns="0"/>
          <a:lstStyle/>
          <a:p>
            <a:endParaRPr lang="en-US" sz="4400" b="1">
              <a:solidFill>
                <a:srgbClr val="CCFF66"/>
              </a:solidFill>
            </a:endParaRPr>
          </a:p>
        </p:txBody>
      </p:sp>
      <p:sp>
        <p:nvSpPr>
          <p:cNvPr id="4101" name="Rectangle 8"/>
          <p:cNvSpPr>
            <a:spLocks noGrp="1" noChangeArrowheads="1"/>
          </p:cNvSpPr>
          <p:nvPr>
            <p:ph type="title"/>
          </p:nvPr>
        </p:nvSpPr>
        <p:spPr>
          <a:xfrm>
            <a:off x="762000" y="0"/>
            <a:ext cx="7772400" cy="1143000"/>
          </a:xfrm>
        </p:spPr>
        <p:txBody>
          <a:bodyPr/>
          <a:lstStyle/>
          <a:p>
            <a:r>
              <a:rPr lang="en-US" smtClean="0">
                <a:solidFill>
                  <a:srgbClr val="FFFFCC"/>
                </a:solidFill>
              </a:rPr>
              <a:t>What is Public Health?</a:t>
            </a:r>
          </a:p>
        </p:txBody>
      </p:sp>
      <p:graphicFrame>
        <p:nvGraphicFramePr>
          <p:cNvPr id="4098" name="Object 9"/>
          <p:cNvGraphicFramePr>
            <a:graphicFrameLocks noChangeAspect="1"/>
          </p:cNvGraphicFramePr>
          <p:nvPr/>
        </p:nvGraphicFramePr>
        <p:xfrm>
          <a:off x="7315200" y="6119813"/>
          <a:ext cx="1828800" cy="738187"/>
        </p:xfrm>
        <a:graphic>
          <a:graphicData uri="http://schemas.openxmlformats.org/presentationml/2006/ole">
            <mc:AlternateContent xmlns:mc="http://schemas.openxmlformats.org/markup-compatibility/2006">
              <mc:Choice xmlns:v="urn:schemas-microsoft-com:vml" Requires="v">
                <p:oleObj spid="_x0000_s4139" name="CorelPhotoPaint.Image.10" r:id="rId4" imgW="2742509" imgH="1106145" progId="">
                  <p:embed/>
                </p:oleObj>
              </mc:Choice>
              <mc:Fallback>
                <p:oleObj name="CorelPhotoPaint.Image.10" r:id="rId4" imgW="2742509" imgH="1106145" progId="">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6119813"/>
                        <a:ext cx="18288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279400" y="1142999"/>
            <a:ext cx="8864600" cy="4401205"/>
          </a:xfrm>
          <a:prstGeom prst="rect">
            <a:avLst/>
          </a:prstGeom>
          <a:noFill/>
        </p:spPr>
        <p:txBody>
          <a:bodyPr wrap="square" rtlCol="0">
            <a:spAutoFit/>
          </a:bodyPr>
          <a:lstStyle/>
          <a:p>
            <a:r>
              <a:rPr lang="en-US" sz="2800" dirty="0"/>
              <a:t>Public health is a multidisciplinary field whose goal is to prevent disease, promote health, and improve the quality of life in communities through education, promotion of healthy lifestyles, and research. In the broadest sense, public health professionals study the complex determinants of health and disease and work to develop and implement programs that protect communities and promote health. The video below illustrates the diversity of activities embraced by public health.</a:t>
            </a:r>
          </a:p>
        </p:txBody>
      </p:sp>
    </p:spTree>
  </p:cSld>
  <p:clrMapOvr>
    <a:masterClrMapping/>
  </p:clrMapOvr>
  <p:transition>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ChangeArrowheads="1"/>
          </p:cNvSpPr>
          <p:nvPr/>
        </p:nvSpPr>
        <p:spPr bwMode="auto">
          <a:xfrm>
            <a:off x="1000125" y="1004888"/>
            <a:ext cx="7712075" cy="1068387"/>
          </a:xfrm>
          <a:prstGeom prst="rect">
            <a:avLst/>
          </a:prstGeom>
          <a:noFill/>
          <a:ln w="9525">
            <a:noFill/>
            <a:miter lim="800000"/>
            <a:headEnd/>
            <a:tailEnd/>
          </a:ln>
        </p:spPr>
        <p:txBody>
          <a:bodyPr lIns="0" tIns="0" rIns="0" bIns="0"/>
          <a:lstStyle/>
          <a:p>
            <a:endParaRPr lang="en-US" sz="4400" b="1">
              <a:solidFill>
                <a:srgbClr val="FAFD00"/>
              </a:solidFill>
            </a:endParaRPr>
          </a:p>
        </p:txBody>
      </p:sp>
      <p:sp>
        <p:nvSpPr>
          <p:cNvPr id="6148" name="Rectangle 7"/>
          <p:cNvSpPr>
            <a:spLocks noChangeArrowheads="1"/>
          </p:cNvSpPr>
          <p:nvPr/>
        </p:nvSpPr>
        <p:spPr bwMode="auto">
          <a:xfrm>
            <a:off x="914400" y="2057400"/>
            <a:ext cx="7132638" cy="2714625"/>
          </a:xfrm>
          <a:prstGeom prst="rect">
            <a:avLst/>
          </a:prstGeom>
          <a:noFill/>
          <a:ln w="9525">
            <a:noFill/>
            <a:miter lim="800000"/>
            <a:headEnd/>
            <a:tailEnd/>
          </a:ln>
        </p:spPr>
        <p:txBody>
          <a:bodyPr lIns="0" tIns="0" rIns="0" bIns="0"/>
          <a:lstStyle/>
          <a:p>
            <a:pPr marL="508000" indent="-508000"/>
            <a:endParaRPr lang="en-US" sz="4000" b="1">
              <a:solidFill>
                <a:srgbClr val="FFFFFF"/>
              </a:solidFill>
            </a:endParaRPr>
          </a:p>
          <a:p>
            <a:pPr marL="508000" indent="-508000"/>
            <a:r>
              <a:rPr lang="en-US" sz="4000" b="1">
                <a:solidFill>
                  <a:srgbClr val="FFFFFF"/>
                </a:solidFill>
                <a:latin typeface="Arial" pitchFamily="34" charset="0"/>
              </a:rPr>
              <a:t>“</a:t>
            </a:r>
            <a:r>
              <a:rPr lang="en-US" sz="4000" b="1">
                <a:solidFill>
                  <a:srgbClr val="FFFFFF"/>
                </a:solidFill>
              </a:rPr>
              <a:t>A state of complete physical, mental, and social  well-being and not merely the absence of disease or  infirmity.</a:t>
            </a:r>
            <a:r>
              <a:rPr lang="en-US" sz="4000" b="1">
                <a:solidFill>
                  <a:srgbClr val="FFFFFF"/>
                </a:solidFill>
                <a:latin typeface="Arial" pitchFamily="34" charset="0"/>
              </a:rPr>
              <a:t>”</a:t>
            </a:r>
          </a:p>
        </p:txBody>
      </p:sp>
      <p:graphicFrame>
        <p:nvGraphicFramePr>
          <p:cNvPr id="6146" name="Object 8"/>
          <p:cNvGraphicFramePr>
            <a:graphicFrameLocks noChangeAspect="1"/>
          </p:cNvGraphicFramePr>
          <p:nvPr/>
        </p:nvGraphicFramePr>
        <p:xfrm>
          <a:off x="7315200" y="6119813"/>
          <a:ext cx="1828800" cy="738187"/>
        </p:xfrm>
        <a:graphic>
          <a:graphicData uri="http://schemas.openxmlformats.org/presentationml/2006/ole">
            <mc:AlternateContent xmlns:mc="http://schemas.openxmlformats.org/markup-compatibility/2006">
              <mc:Choice xmlns:v="urn:schemas-microsoft-com:vml" Requires="v">
                <p:oleObj spid="_x0000_s6187" name="CorelPhotoPaint.Image.10" r:id="rId4" imgW="2742509" imgH="1106145" progId="">
                  <p:embed/>
                </p:oleObj>
              </mc:Choice>
              <mc:Fallback>
                <p:oleObj name="CorelPhotoPaint.Image.10" r:id="rId4" imgW="2742509" imgH="1106145" progId="">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6119813"/>
                        <a:ext cx="18288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Rectangle 9"/>
          <p:cNvSpPr>
            <a:spLocks noGrp="1" noChangeArrowheads="1"/>
          </p:cNvSpPr>
          <p:nvPr>
            <p:ph type="title"/>
          </p:nvPr>
        </p:nvSpPr>
        <p:spPr>
          <a:xfrm>
            <a:off x="609600" y="838200"/>
            <a:ext cx="7772400" cy="1143000"/>
          </a:xfrm>
        </p:spPr>
        <p:txBody>
          <a:bodyPr/>
          <a:lstStyle/>
          <a:p>
            <a:r>
              <a:rPr lang="en-US" b="1" smtClean="0">
                <a:solidFill>
                  <a:srgbClr val="FFFFCC"/>
                </a:solidFill>
              </a:rPr>
              <a:t>The World Health Organization Defines  Public Health as:</a:t>
            </a:r>
            <a:r>
              <a:rPr lang="en-US" b="1" smtClean="0">
                <a:solidFill>
                  <a:srgbClr val="FAFD00"/>
                </a:solidFill>
              </a:rPr>
              <a:t/>
            </a:r>
            <a:br>
              <a:rPr lang="en-US" b="1" smtClean="0">
                <a:solidFill>
                  <a:srgbClr val="FAFD00"/>
                </a:solidFill>
              </a:rPr>
            </a:br>
            <a:endParaRPr lang="en-US" smtClean="0"/>
          </a:p>
        </p:txBody>
      </p:sp>
    </p:spTree>
  </p:cSld>
  <p:clrMapOvr>
    <a:masterClrMapping/>
  </p:clrMapOvr>
  <p:transition>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371600"/>
          </a:xfrm>
        </p:spPr>
        <p:txBody>
          <a:bodyPr/>
          <a:lstStyle/>
          <a:p>
            <a:r>
              <a:rPr lang="en-US" b="1" dirty="0">
                <a:solidFill>
                  <a:srgbClr val="FFC000"/>
                </a:solidFill>
              </a:rPr>
              <a:t>The Public's Perceptions</a:t>
            </a:r>
            <a:br>
              <a:rPr lang="en-US" b="1" dirty="0">
                <a:solidFill>
                  <a:srgbClr val="FFC000"/>
                </a:solidFill>
              </a:rPr>
            </a:br>
            <a:endParaRPr lang="en-US" dirty="0">
              <a:solidFill>
                <a:srgbClr val="FFC000"/>
              </a:solidFill>
            </a:endParaRPr>
          </a:p>
        </p:txBody>
      </p:sp>
      <p:sp>
        <p:nvSpPr>
          <p:cNvPr id="3" name="Content Placeholder 2"/>
          <p:cNvSpPr>
            <a:spLocks noGrp="1"/>
          </p:cNvSpPr>
          <p:nvPr>
            <p:ph idx="1"/>
          </p:nvPr>
        </p:nvSpPr>
        <p:spPr>
          <a:xfrm>
            <a:off x="685800" y="1193800"/>
            <a:ext cx="8077200" cy="5486400"/>
          </a:xfrm>
        </p:spPr>
        <p:txBody>
          <a:bodyPr/>
          <a:lstStyle/>
          <a:p>
            <a:r>
              <a:rPr lang="en-US" dirty="0" smtClean="0">
                <a:solidFill>
                  <a:srgbClr val="CCFF66"/>
                </a:solidFill>
              </a:rPr>
              <a:t>Health is </a:t>
            </a:r>
            <a:r>
              <a:rPr lang="en-US" dirty="0">
                <a:solidFill>
                  <a:srgbClr val="CCFF66"/>
                </a:solidFill>
              </a:rPr>
              <a:t>dependent on a complex interplay among an array of genetic, environmental, and lifestyle factors. </a:t>
            </a:r>
            <a:r>
              <a:rPr lang="en-US" dirty="0" smtClean="0">
                <a:solidFill>
                  <a:srgbClr val="CCFF66"/>
                </a:solidFill>
              </a:rPr>
              <a:t>Public </a:t>
            </a:r>
            <a:r>
              <a:rPr lang="en-US" dirty="0">
                <a:solidFill>
                  <a:srgbClr val="CCFF66"/>
                </a:solidFill>
              </a:rPr>
              <a:t>health is built on expertise and skills from many areas, including biology, environmental and earth science, sociology, psychology, government, medicine, statistics, communication, and many others. This complexity makes it difficult for the </a:t>
            </a:r>
            <a:r>
              <a:rPr lang="en-US" dirty="0" smtClean="0">
                <a:solidFill>
                  <a:srgbClr val="CCFF66"/>
                </a:solidFill>
              </a:rPr>
              <a:t>public </a:t>
            </a:r>
            <a:r>
              <a:rPr lang="en-US" dirty="0">
                <a:solidFill>
                  <a:srgbClr val="CCFF66"/>
                </a:solidFill>
              </a:rPr>
              <a:t>to understand exactly what public health </a:t>
            </a:r>
            <a:r>
              <a:rPr lang="en-US" dirty="0" smtClean="0">
                <a:solidFill>
                  <a:srgbClr val="CCFF66"/>
                </a:solidFill>
              </a:rPr>
              <a:t>is.</a:t>
            </a:r>
            <a:endParaRPr lang="en-US" dirty="0">
              <a:solidFill>
                <a:srgbClr val="CCFF66"/>
              </a:solidFill>
            </a:endParaRPr>
          </a:p>
        </p:txBody>
      </p:sp>
      <p:sp>
        <p:nvSpPr>
          <p:cNvPr id="4" name="Footer Placeholder 3"/>
          <p:cNvSpPr>
            <a:spLocks noGrp="1"/>
          </p:cNvSpPr>
          <p:nvPr>
            <p:ph type="ftr" sz="quarter" idx="11"/>
          </p:nvPr>
        </p:nvSpPr>
        <p:spPr/>
        <p:txBody>
          <a:bodyPr/>
          <a:lstStyle/>
          <a:p>
            <a:pPr>
              <a:defRPr/>
            </a:pPr>
            <a:fld id="{C164C9D9-F68C-4160-B65C-741E6746C5ED}" type="slidenum">
              <a:rPr lang="en-US" smtClean="0"/>
              <a:pPr>
                <a:defRPr/>
              </a:pPr>
              <a:t>8</a:t>
            </a:fld>
            <a:endParaRPr lang="en-US"/>
          </a:p>
        </p:txBody>
      </p:sp>
    </p:spTree>
    <p:extLst>
      <p:ext uri="{BB962C8B-B14F-4D97-AF65-F5344CB8AC3E}">
        <p14:creationId xmlns:p14="http://schemas.microsoft.com/office/powerpoint/2010/main" val="1063169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ChangeArrowheads="1"/>
          </p:cNvSpPr>
          <p:nvPr/>
        </p:nvSpPr>
        <p:spPr bwMode="auto">
          <a:xfrm>
            <a:off x="823913" y="1447800"/>
            <a:ext cx="6643687" cy="914400"/>
          </a:xfrm>
          <a:prstGeom prst="rect">
            <a:avLst/>
          </a:prstGeom>
          <a:noFill/>
          <a:ln w="9525">
            <a:noFill/>
            <a:miter lim="800000"/>
            <a:headEnd/>
            <a:tailEnd/>
          </a:ln>
        </p:spPr>
        <p:txBody>
          <a:bodyPr lIns="0" tIns="0" rIns="0" bIns="0"/>
          <a:lstStyle/>
          <a:p>
            <a:endParaRPr lang="en-US" sz="4800" b="1">
              <a:solidFill>
                <a:srgbClr val="FAFD00"/>
              </a:solidFill>
            </a:endParaRPr>
          </a:p>
        </p:txBody>
      </p:sp>
      <p:sp>
        <p:nvSpPr>
          <p:cNvPr id="7172" name="Rectangle 7"/>
          <p:cNvSpPr>
            <a:spLocks noChangeArrowheads="1"/>
          </p:cNvSpPr>
          <p:nvPr/>
        </p:nvSpPr>
        <p:spPr bwMode="auto">
          <a:xfrm>
            <a:off x="1063625" y="2743200"/>
            <a:ext cx="6784975" cy="1589088"/>
          </a:xfrm>
          <a:prstGeom prst="rect">
            <a:avLst/>
          </a:prstGeom>
          <a:noFill/>
          <a:ln w="9525">
            <a:noFill/>
            <a:miter lim="800000"/>
            <a:headEnd/>
            <a:tailEnd/>
          </a:ln>
        </p:spPr>
        <p:txBody>
          <a:bodyPr lIns="0" tIns="0" rIns="0" bIns="0"/>
          <a:lstStyle/>
          <a:p>
            <a:pPr algn="ctr"/>
            <a:endParaRPr lang="en-US" sz="4000" b="1">
              <a:solidFill>
                <a:srgbClr val="FFFFFF"/>
              </a:solidFill>
            </a:endParaRPr>
          </a:p>
          <a:p>
            <a:pPr algn="ctr"/>
            <a:endParaRPr lang="en-US" sz="4000" b="1">
              <a:solidFill>
                <a:srgbClr val="FFFFFF"/>
              </a:solidFill>
            </a:endParaRPr>
          </a:p>
          <a:p>
            <a:pPr algn="ctr"/>
            <a:endParaRPr lang="en-US" sz="4000" b="1">
              <a:solidFill>
                <a:srgbClr val="FFFFFF"/>
              </a:solidFill>
            </a:endParaRPr>
          </a:p>
        </p:txBody>
      </p:sp>
      <p:graphicFrame>
        <p:nvGraphicFramePr>
          <p:cNvPr id="7170" name="Object 10"/>
          <p:cNvGraphicFramePr>
            <a:graphicFrameLocks noChangeAspect="1"/>
          </p:cNvGraphicFramePr>
          <p:nvPr/>
        </p:nvGraphicFramePr>
        <p:xfrm>
          <a:off x="7315200" y="6119813"/>
          <a:ext cx="1828800" cy="738187"/>
        </p:xfrm>
        <a:graphic>
          <a:graphicData uri="http://schemas.openxmlformats.org/presentationml/2006/ole">
            <mc:AlternateContent xmlns:mc="http://schemas.openxmlformats.org/markup-compatibility/2006">
              <mc:Choice xmlns:v="urn:schemas-microsoft-com:vml" Requires="v">
                <p:oleObj spid="_x0000_s7211" name="CorelPhotoPaint.Image.10" r:id="rId4" imgW="2742509" imgH="1106145" progId="">
                  <p:embed/>
                </p:oleObj>
              </mc:Choice>
              <mc:Fallback>
                <p:oleObj name="CorelPhotoPaint.Image.10" r:id="rId4" imgW="2742509" imgH="1106145" progId="">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6119813"/>
                        <a:ext cx="18288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3" name="Rectangle 11"/>
          <p:cNvSpPr>
            <a:spLocks noGrp="1" noChangeArrowheads="1"/>
          </p:cNvSpPr>
          <p:nvPr>
            <p:ph type="title"/>
          </p:nvPr>
        </p:nvSpPr>
        <p:spPr>
          <a:xfrm>
            <a:off x="685800" y="1219200"/>
            <a:ext cx="7772400" cy="1143000"/>
          </a:xfrm>
        </p:spPr>
        <p:txBody>
          <a:bodyPr/>
          <a:lstStyle/>
          <a:p>
            <a:r>
              <a:rPr lang="en-US" sz="4800" b="1" dirty="0" smtClean="0">
                <a:solidFill>
                  <a:srgbClr val="CCFF66"/>
                </a:solidFill>
              </a:rPr>
              <a:t>Public Health in History</a:t>
            </a:r>
            <a:r>
              <a:rPr lang="en-US" sz="4800" b="1" dirty="0" smtClean="0">
                <a:solidFill>
                  <a:srgbClr val="FAFD00"/>
                </a:solidFill>
              </a:rPr>
              <a:t/>
            </a:r>
            <a:br>
              <a:rPr lang="en-US" sz="4800" b="1" dirty="0" smtClean="0">
                <a:solidFill>
                  <a:srgbClr val="FAFD00"/>
                </a:solidFill>
              </a:rPr>
            </a:br>
            <a:endParaRPr lang="en-US" dirty="0" smtClean="0"/>
          </a:p>
        </p:txBody>
      </p:sp>
      <p:sp>
        <p:nvSpPr>
          <p:cNvPr id="7174" name="TextBox 6"/>
          <p:cNvSpPr txBox="1">
            <a:spLocks noChangeArrowheads="1"/>
          </p:cNvSpPr>
          <p:nvPr/>
        </p:nvSpPr>
        <p:spPr bwMode="auto">
          <a:xfrm>
            <a:off x="914400" y="2209800"/>
            <a:ext cx="7391400" cy="3539430"/>
          </a:xfrm>
          <a:prstGeom prst="rect">
            <a:avLst/>
          </a:prstGeom>
          <a:noFill/>
          <a:ln w="9525">
            <a:noFill/>
            <a:miter lim="800000"/>
            <a:headEnd/>
            <a:tailEnd/>
          </a:ln>
        </p:spPr>
        <p:txBody>
          <a:bodyPr>
            <a:spAutoFit/>
          </a:bodyPr>
          <a:lstStyle/>
          <a:p>
            <a:pPr>
              <a:buFontTx/>
              <a:buChar char="-"/>
            </a:pPr>
            <a:r>
              <a:rPr lang="en-US" sz="2800" b="1" dirty="0" smtClean="0"/>
              <a:t>Those </a:t>
            </a:r>
            <a:r>
              <a:rPr lang="en-US" sz="2800" b="1" dirty="0"/>
              <a:t>who cannot remember the past are condemned to repeat it</a:t>
            </a:r>
            <a:r>
              <a:rPr lang="en-US" sz="2800" b="1" dirty="0" smtClean="0"/>
              <a:t>. </a:t>
            </a:r>
            <a:r>
              <a:rPr lang="en-US" sz="2800" dirty="0"/>
              <a:t> </a:t>
            </a:r>
            <a:r>
              <a:rPr lang="en-US" sz="2800" dirty="0" smtClean="0"/>
              <a:t>- George Santayana</a:t>
            </a:r>
            <a:br>
              <a:rPr lang="en-US" sz="2800" dirty="0" smtClean="0"/>
            </a:br>
            <a:endParaRPr lang="en-US" sz="2800" b="1" dirty="0" smtClean="0"/>
          </a:p>
          <a:p>
            <a:r>
              <a:rPr lang="en-US" sz="2800" b="1" dirty="0" smtClean="0"/>
              <a:t>With Climate Change and the resurgence of ancient diseases like Tb and new threats like MRSA,  we cannot afford to forget the lessons of history.</a:t>
            </a:r>
            <a:endParaRPr lang="en-US" sz="2800" b="1" dirty="0"/>
          </a:p>
        </p:txBody>
      </p:sp>
    </p:spTree>
  </p:cSld>
  <p:clrMapOvr>
    <a:masterClrMapping/>
  </p:clrMapOvr>
  <p:transition>
    <p:cover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Orientation Program for Massachusetts  Boards of Health&amp;quot;&quot;/&gt;&lt;property id=&quot;20307&quot; value=&quot;256&quot;/&gt;&lt;/object&gt;&lt;object type=&quot;3&quot; unique_id=&quot;10005&quot;&gt;&lt;property id=&quot;20148&quot; value=&quot;5&quot;/&gt;&lt;property id=&quot;20300&quot; value=&quot;Slide 2 - &amp;quot;Orientation Objectives&amp;quot;&quot;/&gt;&lt;property id=&quot;20307&quot; value=&quot;332&quot;/&gt;&lt;/object&gt;&lt;object type=&quot;3&quot; unique_id=&quot;10006&quot;&gt;&lt;property id=&quot;20148&quot; value=&quot;5&quot;/&gt;&lt;property id=&quot;20300&quot; value=&quot;Slide 3 - &amp;quot;Volunteer BOH members come from many walks of life and perform a valuable role of citizen oversight &amp;amp; community rep&quot;/&gt;&lt;property id=&quot;20307&quot; value=&quot;266&quot;/&gt;&lt;/object&gt;&lt;object type=&quot;3&quot; unique_id=&quot;10007&quot;&gt;&lt;property id=&quot;20148&quot; value=&quot;5&quot;/&gt;&lt;property id=&quot;20300&quot; value=&quot;Slide 4 - &amp;quot;What is Public Health?&amp;quot;&quot;/&gt;&lt;property id=&quot;20307&quot; value=&quot;259&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6 - &amp;quot;The World Health Organization Defines  Public Health as:&amp;#x0D;&amp;#x0A;&amp;quot;&quot;/&gt;&lt;property id=&quot;20307&quot; value=&quot;261&quot;/&gt;&lt;/object&gt;&lt;object type=&quot;3&quot; unique_id=&quot;10010&quot;&gt;&lt;property id=&quot;20148&quot; value=&quot;5&quot;/&gt;&lt;property id=&quot;20300&quot; value=&quot;Slide 7 - &amp;quot;Public Health in History&amp;#x0D;&amp;#x0A;&amp;quot;&quot;/&gt;&lt;property id=&quot;20307&quot; value=&quot;262&quot;/&gt;&lt;/object&gt;&lt;object type=&quot;3&quot; unique_id=&quot;10011&quot;&gt;&lt;property id=&quot;20148&quot; value=&quot;5&quot;/&gt;&lt;property id=&quot;20300&quot; value=&quot;Slide 8 - &amp;quot;Public Health in England&amp;#x0D;&amp;#x0A;&amp;quot;&quot;/&gt;&lt;property id=&quot;20307&quot; value=&quot;263&quot;/&gt;&lt;/object&gt;&lt;object type=&quot;3&quot; unique_id=&quot;10012&quot;&gt;&lt;property id=&quot;20148&quot; value=&quot;5&quot;/&gt;&lt;property id=&quot;20300&quot; value=&quot;Slide 9 - &amp;quot;&amp;#x0D;&amp;#x0A;Public Health in America&amp;#x0D;&amp;#x0A;&amp;quot;&quot;/&gt;&lt;property id=&quot;20307&quot; value=&quot;264&quot;/&gt;&lt;/object&gt;&lt;object type=&quot;3&quot; unique_id=&quot;10013&quot;&gt;&lt;property id=&quot;20148&quot; value=&quot;5&quot;/&gt;&lt;property id=&quot;20300&quot; value=&quot;Slide 10&quot;/&gt;&lt;property id=&quot;20307&quot; value=&quot;265&quot;/&gt;&lt;/object&gt;&lt;object type=&quot;3&quot; unique_id=&quot;10014&quot;&gt;&lt;property id=&quot;20148&quot; value=&quot;5&quot;/&gt;&lt;property id=&quot;20300&quot; value=&quot;Slide 11&quot;/&gt;&lt;property id=&quot;20307&quot; value=&quot;311&quot;/&gt;&lt;/object&gt;&lt;object type=&quot;3&quot; unique_id=&quot;10015&quot;&gt;&lt;property id=&quot;20148&quot; value=&quot;5&quot;/&gt;&lt;property id=&quot;20300&quot; value=&quot;Slide 12&quot;/&gt;&lt;property id=&quot;20307&quot; value=&quot;312&quot;/&gt;&lt;/object&gt;&lt;object type=&quot;3&quot; unique_id=&quot;10016&quot;&gt;&lt;property id=&quot;20148&quot; value=&quot;5&quot;/&gt;&lt;property id=&quot;20300&quot; value=&quot;Slide 13 - &amp;quot;The Board of Health is part of the&amp;#x0D;&amp;#x0A;Local Public Health System &amp;quot;&quot;/&gt;&lt;property id=&quot;20307&quot; value=&quot;289&quot;/&gt;&lt;/object&gt;&lt;object type=&quot;3&quot; unique_id=&quot;10017&quot;&gt;&lt;property id=&quot;20148&quot; value=&quot;5&quot;/&gt;&lt;property id=&quot;20300&quot; value=&quot;Slide 14 - &amp;quot;Public Health Systems&amp;#x0D;&amp;#x0A;&amp;quot;&quot;/&gt;&lt;property id=&quot;20307&quot; value=&quot;269&quot;/&gt;&lt;/object&gt;&lt;object type=&quot;3&quot; unique_id=&quot;10018&quot;&gt;&lt;property id=&quot;20148&quot; value=&quot;5&quot;/&gt;&lt;property id=&quot;20300&quot; value=&quot;Slide 16&quot;/&gt;&lt;property id=&quot;20307&quot; value=&quot;272&quot;/&gt;&lt;/object&gt;&lt;object type=&quot;3&quot; unique_id=&quot;10019&quot;&gt;&lt;property id=&quot;20148&quot; value=&quot;5&quot;/&gt;&lt;property id=&quot;20300&quot; value=&quot;Slide 15 - &amp;quot;CDC 10 Essential Public Health Services&amp;quot;&quot;/&gt;&lt;property id=&quot;20307&quot; value=&quot;316&quot;/&gt;&lt;/object&gt;&lt;object type=&quot;3&quot; unique_id=&quot;10020&quot;&gt;&lt;property id=&quot;20148&quot; value=&quot;5&quot;/&gt;&lt;property id=&quot;20300&quot; value=&quot;Slide 18 - &amp;quot;Massachusetts Virtual Epidemiologic Network  (MAVEN)&amp;#x0D;&amp;#x0A;&amp;quot;&quot;/&gt;&lt;property id=&quot;20307&quot; value=&quot;284&quot;/&gt;&lt;/object&gt;&lt;object type=&quot;3&quot; unique_id=&quot;10021&quot;&gt;&lt;property id=&quot;20148&quot; value=&quot;5&quot;/&gt;&lt;property id=&quot;20300&quot; value=&quot;Slide 19 - &amp;quot;Compare Health Status Indicators to Assess Community Health&amp;quot;&quot;/&gt;&lt;property id=&quot;20307&quot; value=&quot;309&quot;/&gt;&lt;/object&gt;&lt;object type=&quot;3&quot; unique_id=&quot;10022&quot;&gt;&lt;property id=&quot;20148&quot; value=&quot;5&quot;/&gt;&lt;property id=&quot;20300&quot; value=&quot;Slide 21 - &amp;quot;Community Health Information Profile  (Mass CHIP)&amp;quot;&quot;/&gt;&lt;property id=&quot;20307&quot; value=&quot;310&quot;/&gt;&lt;/object&gt;&lt;object type=&quot;3&quot; unique_id=&quot;10024&quot;&gt;&lt;property id=&quot;20148&quot; value=&quot;5&quot;/&gt;&lt;property id=&quot;20300&quot; value=&quot;Slide 23 - &amp;quot;Analyzing Staff Resources&amp;#x0D;&amp;#x0A;&amp;quot;&quot;/&gt;&lt;property id=&quot;20307&quot; value=&quot;282&quot;/&gt;&lt;/object&gt;&lt;object type=&quot;3&quot; unique_id=&quot;10025&quot;&gt;&lt;property id=&quot;20148&quot; value=&quot;5&quot;/&gt;&lt;property id=&quot;20300&quot; value=&quot;Slide 26 - &amp;quot;If you are a new board member:&amp;quot;&quot;/&gt;&lt;property id=&quot;20307&quot; value=&quot;290&quot;/&gt;&lt;/object&gt;&lt;object type=&quot;3&quot; unique_id=&quot;10026&quot;&gt;&lt;property id=&quot;20148&quot; value=&quot;5&quot;/&gt;&lt;property id=&quot;20300&quot; value=&quot;Slide 27 - &amp;quot;&amp;#x0D;&amp;#x0A;&amp;#x0D;&amp;#x0A;Contact Information&amp;#x0D;&amp;#x0A;&amp;#x0D;&amp;#x0A;Description of local health services&amp;#x0D;&amp;#x0A;&amp;#x0D;&amp;#x0A;Description of on-going or recent legal issues&amp;#x0D;&amp;#x0A;&amp;#x0D;&amp;#x0A;Budge&quot;/&gt;&lt;property id=&quot;20307&quot; value=&quot;303&quot;/&gt;&lt;/object&gt;&lt;object type=&quot;3&quot; unique_id=&quot;10027&quot;&gt;&lt;property id=&quot;20148&quot; value=&quot;5&quot;/&gt;&lt;property id=&quot;20300&quot; value=&quot;Slide 28 - &amp;quot;      Local health regulations and pertinent bylaws&amp;#x0D;&amp;#x0A;&amp;#x0D;&amp;#x0A;&amp;amp;#x09;Job descriptions for all professional staff, &amp;amp;#x09;Evaluation pla&quot;/&gt;&lt;property id=&quot;20307&quot; value=&quot;305&quot;/&gt;&lt;/object&gt;&lt;object type=&quot;3&quot; unique_id=&quot;10028&quot;&gt;&lt;property id=&quot;20148&quot; value=&quot;5&quot;/&gt;&lt;property id=&quot;20300&quot; value=&quot;Slide 29 - &amp;quot;Challenges&amp;quot;&quot;/&gt;&lt;property id=&quot;20307&quot; value=&quot;330&quot;/&gt;&lt;/object&gt;&lt;object type=&quot;3&quot; unique_id=&quot;10029&quot;&gt;&lt;property id=&quot;20148&quot; value=&quot;5&quot;/&gt;&lt;property id=&quot;20300&quot; value=&quot;Slide 30 - &amp;quot;Resources&amp;quot;&quot;/&gt;&lt;property id=&quot;20307&quot; value=&quot;331&quot;/&gt;&lt;/object&gt;&lt;object type=&quot;3&quot; unique_id=&quot;10058&quot;&gt;&lt;property id=&quot;20148&quot; value=&quot;5&quot;/&gt;&lt;property id=&quot;20300&quot; value=&quot;Slide 20 - &amp;quot;Massachusetts Community Health Information Profiles (MassCHIP)&amp;quot;&quot;/&gt;&lt;property id=&quot;20307&quot; value=&quot;333&quot;/&gt;&lt;/object&gt;&lt;object type=&quot;3&quot; unique_id=&quot;10175&quot;&gt;&lt;property id=&quot;20148&quot; value=&quot;5&quot;/&gt;&lt;property id=&quot;20300&quot; value=&quot;Slide 24 - &amp;quot;Risk Communication&amp;quot;&quot;/&gt;&lt;property id=&quot;20307&quot; value=&quot;334&quot;/&gt;&lt;/object&gt;&lt;object type=&quot;3&quot; unique_id=&quot;10386&quot;&gt;&lt;property id=&quot;20148&quot; value=&quot;5&quot;/&gt;&lt;property id=&quot;20300&quot; value=&quot;Slide 25&quot;/&gt;&lt;property id=&quot;20307&quot; value=&quot;335&quot;/&gt;&lt;/object&gt;&lt;object type=&quot;3&quot; unique_id=&quot;10961&quot;&gt;&lt;property id=&quot;20148&quot; value=&quot;5&quot;/&gt;&lt;property id=&quot;20300&quot; value=&quot;Slide 22 - &amp;quot;Evidence-Based Interventions – The Community Guide&amp;quot;&quot;/&gt;&lt;property id=&quot;20307&quot; value=&quot;339&quot;/&gt;&lt;/object&gt;&lt;object type=&quot;3&quot; unique_id=&quot;10962&quot;&gt;&lt;property id=&quot;20148&quot; value=&quot;5&quot;/&gt;&lt;property id=&quot;20300&quot; value=&quot;Slide 17 - &amp;quot;The 6 Functions of Public Health Governance&amp;quot;&quot;/&gt;&lt;property id=&quot;20307&quot; value=&quot;340&quot;/&gt;&lt;/object&gt;&lt;/object&gt;&lt;/object&gt;&lt;/database&gt;"/>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Garamond"/>
        <a:ea typeface=""/>
        <a:cs typeface=""/>
      </a:majorFont>
      <a:minorFont>
        <a:latin typeface="A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Garamond" pitchFamily="18"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4592</TotalTime>
  <Words>4794</Words>
  <Application>Microsoft Office PowerPoint</Application>
  <PresentationFormat>On-screen Show (4:3)</PresentationFormat>
  <Paragraphs>415</Paragraphs>
  <Slides>35</Slides>
  <Notes>33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4" baseType="lpstr">
      <vt:lpstr>Adobe Fangsong Std R</vt:lpstr>
      <vt:lpstr>AGaramond</vt:lpstr>
      <vt:lpstr>Aquiline</vt:lpstr>
      <vt:lpstr>Arial</vt:lpstr>
      <vt:lpstr>Book Antiqua</vt:lpstr>
      <vt:lpstr>Monotype Sorts</vt:lpstr>
      <vt:lpstr>Times New Roman</vt:lpstr>
      <vt:lpstr>Blank Presentation</vt:lpstr>
      <vt:lpstr>CorelPhotoPaint.Image.10</vt:lpstr>
      <vt:lpstr>Orientation Program for Massachusetts  Boards of Health</vt:lpstr>
      <vt:lpstr>Expectations</vt:lpstr>
      <vt:lpstr>Orientation Objectives</vt:lpstr>
      <vt:lpstr>Volunteer BOH members come from many walks of life and perform a valuable role of citizen oversight &amp; community representation.  </vt:lpstr>
      <vt:lpstr>PowerPoint Presentation</vt:lpstr>
      <vt:lpstr>What is Public Health?</vt:lpstr>
      <vt:lpstr>The World Health Organization Defines  Public Health as: </vt:lpstr>
      <vt:lpstr>The Public's Perceptions </vt:lpstr>
      <vt:lpstr>Public Health in History </vt:lpstr>
      <vt:lpstr>Public Health in England </vt:lpstr>
      <vt:lpstr> Public Health in America </vt:lpstr>
      <vt:lpstr>PowerPoint Presentation</vt:lpstr>
      <vt:lpstr>PowerPoint Presentation</vt:lpstr>
      <vt:lpstr>PowerPoint Presentation</vt:lpstr>
      <vt:lpstr>The Board of Health is part of the Local Public Health System </vt:lpstr>
      <vt:lpstr>PowerPoint Presentation</vt:lpstr>
      <vt:lpstr>Public Health Systems </vt:lpstr>
      <vt:lpstr>The Office of Local and Regional Health (OLRH) </vt:lpstr>
      <vt:lpstr>PowerPoint Presentation</vt:lpstr>
      <vt:lpstr>CDC 10 Essential Public Health Services</vt:lpstr>
      <vt:lpstr>PowerPoint Presentation</vt:lpstr>
      <vt:lpstr>The 6 Functions of Public Health Governance</vt:lpstr>
      <vt:lpstr>Massachusetts Virtual Epidemiologic Network  (MAVEN) </vt:lpstr>
      <vt:lpstr>Compare Health Status Indicators to Assess Community Health</vt:lpstr>
      <vt:lpstr>Massachusetts Community Health Information Profiles (MassCHIP)</vt:lpstr>
      <vt:lpstr>Community Health Information Profile  (Mass CHIP)</vt:lpstr>
      <vt:lpstr>Evidence-Based Interventions – The Community Guide</vt:lpstr>
      <vt:lpstr>Analyzing Staff Resources </vt:lpstr>
      <vt:lpstr>Risk Communication</vt:lpstr>
      <vt:lpstr>PowerPoint Presentation</vt:lpstr>
      <vt:lpstr>If you are a new board member:</vt:lpstr>
      <vt:lpstr>  Contact Information  Description of local health services  Description of on-going or recent legal issues  Budget for previous &amp; present year Minutes for past 2 years  Department finances, fees and other income sources   </vt:lpstr>
      <vt:lpstr>      Local health regulations and pertinent bylaws   Job descriptions for all professional staff,  Evaluation plan for Health Director or Agent  &amp; Public Health Nurse   Board Evaluation Plan   Medical Reserve Corp structure and  Emergency  Preparedness Plans </vt:lpstr>
      <vt:lpstr>Challenges</vt:lpstr>
      <vt:lpstr>Resources</vt:lpstr>
    </vt:vector>
  </TitlesOfParts>
  <Company>Inso 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Marcia Benes</dc:creator>
  <cp:lastModifiedBy>Marcia Benes</cp:lastModifiedBy>
  <cp:revision>359</cp:revision>
  <cp:lastPrinted>2016-11-04T14:02:36Z</cp:lastPrinted>
  <dcterms:created xsi:type="dcterms:W3CDTF">1998-08-10T21:18:54Z</dcterms:created>
  <dcterms:modified xsi:type="dcterms:W3CDTF">2016-11-09T21:30:16Z</dcterms:modified>
</cp:coreProperties>
</file>