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8" r:id="rId4"/>
    <p:sldId id="257" r:id="rId5"/>
    <p:sldId id="269" r:id="rId6"/>
    <p:sldId id="258" r:id="rId7"/>
    <p:sldId id="263" r:id="rId8"/>
    <p:sldId id="264" r:id="rId9"/>
    <p:sldId id="265" r:id="rId10"/>
    <p:sldId id="266" r:id="rId11"/>
    <p:sldId id="25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2BC"/>
    <a:srgbClr val="C3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E8B0E-70CB-457F-AAB3-2EB99576DC5F}" type="datetimeFigureOut">
              <a:rPr lang="en-US" smtClean="0"/>
              <a:t>12/17/2015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17366-795E-45E6-9E50-3C26815334DD}" type="slidenum">
              <a:rPr lang="en-US" smtClean="0"/>
              <a:t>‹#›</a:t>
            </a:fld>
            <a:endParaRPr lang="en-US"/>
          </a:p>
        </p:txBody>
      </p:sp>
    </p:spTree>
    <p:extLst>
      <p:ext uri="{BB962C8B-B14F-4D97-AF65-F5344CB8AC3E}">
        <p14:creationId xmlns:p14="http://schemas.microsoft.com/office/powerpoint/2010/main" val="363135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me: Mass</a:t>
            </a:r>
            <a:r>
              <a:rPr lang="en-US" baseline="0" dirty="0" smtClean="0"/>
              <a:t> in Motion Program Coordinator at Massachusetts Department of Public Health; background as a planner, has worked on development of community food system plan, food resiliency planning, communications and evaluation of food access work, and nutrition and agricultural programming. Focus on equitable processes and outcomes.</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a:t>
            </a:fld>
            <a:endParaRPr lang="en-US"/>
          </a:p>
        </p:txBody>
      </p:sp>
    </p:spTree>
    <p:extLst>
      <p:ext uri="{BB962C8B-B14F-4D97-AF65-F5344CB8AC3E}">
        <p14:creationId xmlns:p14="http://schemas.microsoft.com/office/powerpoint/2010/main" val="150537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Planning efforts</a:t>
            </a:r>
            <a:r>
              <a:rPr lang="en-US" baseline="0" dirty="0" smtClean="0"/>
              <a:t> can be around any or all steps of the food system, either within one municipality or regionally</a:t>
            </a:r>
          </a:p>
          <a:p>
            <a:pPr marL="171450" indent="-171450">
              <a:buFont typeface="Arial" panose="020B0604020202020204" pitchFamily="34" charset="0"/>
              <a:buChar char="•"/>
            </a:pPr>
            <a:r>
              <a:rPr lang="en-US" baseline="0" dirty="0" smtClean="0"/>
              <a:t>This is a large, multi-year strategy, so these funds would be most appropriate for a discrete step in the food planning process</a:t>
            </a:r>
          </a:p>
          <a:p>
            <a:pPr marL="171450" indent="-171450">
              <a:buFont typeface="Arial" panose="020B0604020202020204" pitchFamily="34" charset="0"/>
              <a:buChar char="•"/>
            </a:pPr>
            <a:r>
              <a:rPr lang="en-US" baseline="0" dirty="0" smtClean="0"/>
              <a:t>Examples of current food planning efforts include the MA Food Plan that was just released: http://www.mafoodplan.org/</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10</a:t>
            </a:fld>
            <a:endParaRPr lang="en-US"/>
          </a:p>
        </p:txBody>
      </p:sp>
    </p:spTree>
    <p:extLst>
      <p:ext uri="{BB962C8B-B14F-4D97-AF65-F5344CB8AC3E}">
        <p14:creationId xmlns:p14="http://schemas.microsoft.com/office/powerpoint/2010/main" val="62325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to grant variances for markets around</a:t>
            </a:r>
            <a:r>
              <a:rPr lang="en-US" baseline="0" dirty="0" smtClean="0"/>
              <a:t> cooking demos, displays, etc., change zoning to allow farmers markets in ideal places</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11</a:t>
            </a:fld>
            <a:endParaRPr lang="en-US"/>
          </a:p>
        </p:txBody>
      </p:sp>
    </p:spTree>
    <p:extLst>
      <p:ext uri="{BB962C8B-B14F-4D97-AF65-F5344CB8AC3E}">
        <p14:creationId xmlns:p14="http://schemas.microsoft.com/office/powerpoint/2010/main" val="294515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Very little data is publically</a:t>
            </a:r>
            <a:r>
              <a:rPr lang="en-US" baseline="0" dirty="0" smtClean="0"/>
              <a:t> available on food distribution- need more information to figure out how to address distribution difficulties. </a:t>
            </a:r>
          </a:p>
          <a:p>
            <a:pPr marL="171450" indent="-171450">
              <a:buFont typeface="Arial" panose="020B0604020202020204" pitchFamily="34" charset="0"/>
              <a:buChar char="•"/>
            </a:pPr>
            <a:r>
              <a:rPr lang="en-US" baseline="0" dirty="0" smtClean="0"/>
              <a:t>These funds could be used as the first step in determining data needs, starting data collection including interviewing or getting quantitative data</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12</a:t>
            </a:fld>
            <a:endParaRPr lang="en-US"/>
          </a:p>
        </p:txBody>
      </p:sp>
    </p:spTree>
    <p:extLst>
      <p:ext uri="{BB962C8B-B14F-4D97-AF65-F5344CB8AC3E}">
        <p14:creationId xmlns:p14="http://schemas.microsoft.com/office/powerpoint/2010/main" val="73568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Neighborhoods or whole communities may</a:t>
            </a:r>
            <a:r>
              <a:rPr lang="en-US" baseline="0" dirty="0" smtClean="0"/>
              <a:t> have no access to large grocery, especially low income areas</a:t>
            </a:r>
          </a:p>
          <a:p>
            <a:pPr marL="171450" indent="-171450">
              <a:buFont typeface="Arial" panose="020B0604020202020204" pitchFamily="34" charset="0"/>
              <a:buChar char="•"/>
            </a:pPr>
            <a:r>
              <a:rPr lang="en-US" baseline="0" dirty="0" smtClean="0"/>
              <a:t>Funds can be used as part of a larger feasibility study, or for a smaller step involved in a study; good way to work with your RPA on a larger project</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13</a:t>
            </a:fld>
            <a:endParaRPr lang="en-US"/>
          </a:p>
        </p:txBody>
      </p:sp>
    </p:spTree>
    <p:extLst>
      <p:ext uri="{BB962C8B-B14F-4D97-AF65-F5344CB8AC3E}">
        <p14:creationId xmlns:p14="http://schemas.microsoft.com/office/powerpoint/2010/main" val="86434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community</a:t>
            </a:r>
            <a:r>
              <a:rPr lang="en-US" baseline="0" dirty="0" smtClean="0"/>
              <a:t> food assessment can be a months- or years-long process, and dovetails nicely with other food planning efforts. Assessments are great ways to get residents and other stakeholders involved in the decision-making process around food access. </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14</a:t>
            </a:fld>
            <a:endParaRPr lang="en-US"/>
          </a:p>
        </p:txBody>
      </p:sp>
    </p:spTree>
    <p:extLst>
      <p:ext uri="{BB962C8B-B14F-4D97-AF65-F5344CB8AC3E}">
        <p14:creationId xmlns:p14="http://schemas.microsoft.com/office/powerpoint/2010/main" val="175253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Why food?</a:t>
            </a:r>
            <a:r>
              <a:rPr lang="en-US" baseline="0" dirty="0" smtClean="0"/>
              <a:t> Food has a direct connection with health outcomes such as obesity, diabetes, </a:t>
            </a:r>
            <a:r>
              <a:rPr lang="en-US" baseline="0" dirty="0" err="1" smtClean="0"/>
              <a:t>etc</a:t>
            </a:r>
            <a:r>
              <a:rPr lang="en-US" baseline="0" dirty="0" smtClean="0"/>
              <a:t>, but is also indirectly tied to health outcomes, community vitality, and social capital. Food is an engaging tool useful for empowering people to make healthier decisions and to change systems. </a:t>
            </a:r>
          </a:p>
          <a:p>
            <a:pPr marL="171450" indent="-171450">
              <a:buFont typeface="Arial" panose="020B0604020202020204" pitchFamily="34" charset="0"/>
              <a:buChar char="•"/>
            </a:pPr>
            <a:r>
              <a:rPr lang="en-US" baseline="0" dirty="0" smtClean="0"/>
              <a:t>Public health work has been shifting from a behavioral/programmatic approach to policy, systems, and environmental change since food choices and experiences are a result of things like regulatory decisions, etc. </a:t>
            </a:r>
          </a:p>
        </p:txBody>
      </p:sp>
      <p:sp>
        <p:nvSpPr>
          <p:cNvPr id="4" name="Slide Number Placeholder 3"/>
          <p:cNvSpPr>
            <a:spLocks noGrp="1"/>
          </p:cNvSpPr>
          <p:nvPr>
            <p:ph type="sldNum" sz="quarter" idx="10"/>
          </p:nvPr>
        </p:nvSpPr>
        <p:spPr/>
        <p:txBody>
          <a:bodyPr/>
          <a:lstStyle/>
          <a:p>
            <a:fld id="{0D617366-795E-45E6-9E50-3C26815334DD}" type="slidenum">
              <a:rPr lang="en-US" smtClean="0"/>
              <a:t>2</a:t>
            </a:fld>
            <a:endParaRPr lang="en-US"/>
          </a:p>
        </p:txBody>
      </p:sp>
    </p:spTree>
    <p:extLst>
      <p:ext uri="{BB962C8B-B14F-4D97-AF65-F5344CB8AC3E}">
        <p14:creationId xmlns:p14="http://schemas.microsoft.com/office/powerpoint/2010/main" val="74445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useful way to</a:t>
            </a:r>
            <a:r>
              <a:rPr lang="en-US" baseline="0" dirty="0" smtClean="0"/>
              <a:t> think about your own food access work is to fit it into the steps involved in food systems. Behavioral work usually focuses on the preparation and consumption step, but we are encouraging applicants to think about other steps further back in the chain, such as distribution or retail. </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3</a:t>
            </a:fld>
            <a:endParaRPr lang="en-US"/>
          </a:p>
        </p:txBody>
      </p:sp>
    </p:spTree>
    <p:extLst>
      <p:ext uri="{BB962C8B-B14F-4D97-AF65-F5344CB8AC3E}">
        <p14:creationId xmlns:p14="http://schemas.microsoft.com/office/powerpoint/2010/main" val="42126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suggested strategies are grouped</a:t>
            </a:r>
            <a:r>
              <a:rPr lang="en-US" baseline="0" dirty="0" smtClean="0"/>
              <a:t> into three buckets: retail access, municipal policy, data collection and analysis. You do not have to use any of these strategies, but they provide examples of the type of work we are encouraging. The suggested strategies are based on success in Mass in Motion communities, as well as challenges and areas of food access work that </a:t>
            </a:r>
            <a:r>
              <a:rPr lang="en-US" baseline="0" dirty="0" err="1" smtClean="0"/>
              <a:t>MiM</a:t>
            </a:r>
            <a:r>
              <a:rPr lang="en-US" baseline="0" dirty="0" smtClean="0"/>
              <a:t> communities have identified as priorities moving forward. </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4</a:t>
            </a:fld>
            <a:endParaRPr lang="en-US"/>
          </a:p>
        </p:txBody>
      </p:sp>
    </p:spTree>
    <p:extLst>
      <p:ext uri="{BB962C8B-B14F-4D97-AF65-F5344CB8AC3E}">
        <p14:creationId xmlns:p14="http://schemas.microsoft.com/office/powerpoint/2010/main" val="365128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tool</a:t>
            </a:r>
            <a:r>
              <a:rPr lang="en-US" baseline="0" dirty="0" smtClean="0"/>
              <a:t> for deciding on food access strategies: Robert Wood Johnson County Health Rankings System includes a database comparing evidence base for many strategies. </a:t>
            </a:r>
          </a:p>
          <a:p>
            <a:r>
              <a:rPr lang="en-US" dirty="0" smtClean="0"/>
              <a:t>http://www.countyhealthrankings.org/policies</a:t>
            </a:r>
          </a:p>
          <a:p>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5</a:t>
            </a:fld>
            <a:endParaRPr lang="en-US"/>
          </a:p>
        </p:txBody>
      </p:sp>
    </p:spTree>
    <p:extLst>
      <p:ext uri="{BB962C8B-B14F-4D97-AF65-F5344CB8AC3E}">
        <p14:creationId xmlns:p14="http://schemas.microsoft.com/office/powerpoint/2010/main" val="329705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main challenges in keeping healthy food affordable in corner stores and farmers markets is</a:t>
            </a:r>
            <a:r>
              <a:rPr lang="en-US" baseline="0" dirty="0" smtClean="0"/>
              <a:t> stores’ ability to accept and maintain SNAP. These funds may be used to understand the barriers to SNAP at either type of site, or to move forward in providing SNAP support. Funds may also be used to buy EBT systems. (Farmers markets can get free SNAP/WIC machines from the USDA, but not systems that also accept credit/debit cards.) </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6</a:t>
            </a:fld>
            <a:endParaRPr lang="en-US"/>
          </a:p>
        </p:txBody>
      </p:sp>
    </p:spTree>
    <p:extLst>
      <p:ext uri="{BB962C8B-B14F-4D97-AF65-F5344CB8AC3E}">
        <p14:creationId xmlns:p14="http://schemas.microsoft.com/office/powerpoint/2010/main" val="415049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Healthy</a:t>
            </a:r>
            <a:r>
              <a:rPr lang="en-US" baseline="0" dirty="0" smtClean="0"/>
              <a:t> food, esp. produce, distribution is a major challenge in healthy corner store work. Individual stores don’t have the benefit of aggregated or large purchasing and generally have very informal practices of distribution (go to a big box store and buy pallets to bring back), so they don’t keep things in stock and charge high prices. </a:t>
            </a:r>
          </a:p>
          <a:p>
            <a:pPr marL="171450" indent="-171450">
              <a:buFont typeface="Arial" panose="020B0604020202020204" pitchFamily="34" charset="0"/>
              <a:buChar char="•"/>
            </a:pPr>
            <a:r>
              <a:rPr lang="en-US" baseline="0" dirty="0" smtClean="0"/>
              <a:t>MAPC currently forming the Greater Boston Association of Convenience Stores to strengthen businesses and increase their positive impact on communities. The association will provide cost-saving benefits like aggregated purchasing, along with TA and networking. The goal is to promote healthier products at corner stores. The project will be recruiting stores Jan-March.</a:t>
            </a:r>
          </a:p>
          <a:p>
            <a:pPr marL="171450" indent="-171450">
              <a:buFont typeface="Arial" panose="020B0604020202020204" pitchFamily="34" charset="0"/>
              <a:buChar char="•"/>
            </a:pPr>
            <a:r>
              <a:rPr lang="en-US" baseline="0" dirty="0" smtClean="0"/>
              <a:t>If you don’t fall under MAPC’s jurisdiction, you can use them for assistance and work with your own RPA</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7</a:t>
            </a:fld>
            <a:endParaRPr lang="en-US"/>
          </a:p>
        </p:txBody>
      </p:sp>
    </p:spTree>
    <p:extLst>
      <p:ext uri="{BB962C8B-B14F-4D97-AF65-F5344CB8AC3E}">
        <p14:creationId xmlns:p14="http://schemas.microsoft.com/office/powerpoint/2010/main" val="57915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Pantries may or may not have formal commitments to healthy foods, though more and more food banks do- Greater Boston Food Bank does,</a:t>
            </a:r>
            <a:r>
              <a:rPr lang="en-US" baseline="0" dirty="0" smtClean="0"/>
              <a:t> other MA food banks have healthy food language in mission or nutrition programming</a:t>
            </a:r>
          </a:p>
          <a:p>
            <a:pPr marL="171450" indent="-171450">
              <a:buFont typeface="Arial" panose="020B0604020202020204" pitchFamily="34" charset="0"/>
              <a:buChar char="•"/>
            </a:pPr>
            <a:r>
              <a:rPr lang="en-US" baseline="0" dirty="0" smtClean="0"/>
              <a:t>Some pantries may be worried about offending donors by refusing unhealthy food, but creating a nutrition policy provides an opportunity to engage regular donors in a discussion about healthy food</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8</a:t>
            </a:fld>
            <a:endParaRPr lang="en-US"/>
          </a:p>
        </p:txBody>
      </p:sp>
    </p:spTree>
    <p:extLst>
      <p:ext uri="{BB962C8B-B14F-4D97-AF65-F5344CB8AC3E}">
        <p14:creationId xmlns:p14="http://schemas.microsoft.com/office/powerpoint/2010/main" val="423095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Massachusetts,</a:t>
            </a:r>
            <a:r>
              <a:rPr lang="en-US" baseline="0" dirty="0" smtClean="0"/>
              <a:t> Somerville and Boston have passed comprehensive ordinances; Everett and Cambridge working toward that goal</a:t>
            </a:r>
          </a:p>
          <a:p>
            <a:pPr marL="171450" indent="-171450">
              <a:buFont typeface="Arial" panose="020B0604020202020204" pitchFamily="34" charset="0"/>
              <a:buChar char="•"/>
            </a:pPr>
            <a:r>
              <a:rPr lang="en-US" dirty="0" smtClean="0"/>
              <a:t>Urban</a:t>
            </a:r>
            <a:r>
              <a:rPr lang="en-US" baseline="0" dirty="0" smtClean="0"/>
              <a:t> ag ordinances specifically address commercial agriculture, can include chickens, bees, rooftop farms, aquaculture, farm stands, farmers markets</a:t>
            </a:r>
            <a:endParaRPr lang="en-US" dirty="0"/>
          </a:p>
        </p:txBody>
      </p:sp>
      <p:sp>
        <p:nvSpPr>
          <p:cNvPr id="4" name="Slide Number Placeholder 3"/>
          <p:cNvSpPr>
            <a:spLocks noGrp="1"/>
          </p:cNvSpPr>
          <p:nvPr>
            <p:ph type="sldNum" sz="quarter" idx="10"/>
          </p:nvPr>
        </p:nvSpPr>
        <p:spPr/>
        <p:txBody>
          <a:bodyPr/>
          <a:lstStyle/>
          <a:p>
            <a:fld id="{0D617366-795E-45E6-9E50-3C26815334DD}" type="slidenum">
              <a:rPr lang="en-US" smtClean="0"/>
              <a:t>9</a:t>
            </a:fld>
            <a:endParaRPr lang="en-US"/>
          </a:p>
        </p:txBody>
      </p:sp>
    </p:spTree>
    <p:extLst>
      <p:ext uri="{BB962C8B-B14F-4D97-AF65-F5344CB8AC3E}">
        <p14:creationId xmlns:p14="http://schemas.microsoft.com/office/powerpoint/2010/main" val="151969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DA7D3-0D1C-40BF-B110-E2C2A9AC2BBB}"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422793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A7D3-0D1C-40BF-B110-E2C2A9AC2BBB}"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3512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A7D3-0D1C-40BF-B110-E2C2A9AC2BBB}"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183756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A7D3-0D1C-40BF-B110-E2C2A9AC2BBB}"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2290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DA7D3-0D1C-40BF-B110-E2C2A9AC2BBB}"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150190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DA7D3-0D1C-40BF-B110-E2C2A9AC2BBB}"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215872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DA7D3-0D1C-40BF-B110-E2C2A9AC2BBB}"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37760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DA7D3-0D1C-40BF-B110-E2C2A9AC2BBB}"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6446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DA7D3-0D1C-40BF-B110-E2C2A9AC2BBB}"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403994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DA7D3-0D1C-40BF-B110-E2C2A9AC2BBB}"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250377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DA7D3-0D1C-40BF-B110-E2C2A9AC2BBB}"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39F9-7ACE-4336-B1FE-EC430B1BC729}" type="slidenum">
              <a:rPr lang="en-US" smtClean="0"/>
              <a:t>‹#›</a:t>
            </a:fld>
            <a:endParaRPr lang="en-US"/>
          </a:p>
        </p:txBody>
      </p:sp>
    </p:spTree>
    <p:extLst>
      <p:ext uri="{BB962C8B-B14F-4D97-AF65-F5344CB8AC3E}">
        <p14:creationId xmlns:p14="http://schemas.microsoft.com/office/powerpoint/2010/main" val="174634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89C">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DA7D3-0D1C-40BF-B110-E2C2A9AC2BBB}" type="datetimeFigureOut">
              <a:rPr lang="en-US" smtClean="0"/>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839F9-7ACE-4336-B1FE-EC430B1BC729}" type="slidenum">
              <a:rPr lang="en-US" smtClean="0"/>
              <a:t>‹#›</a:t>
            </a:fld>
            <a:endParaRPr lang="en-US"/>
          </a:p>
        </p:txBody>
      </p:sp>
    </p:spTree>
    <p:extLst>
      <p:ext uri="{BB962C8B-B14F-4D97-AF65-F5344CB8AC3E}">
        <p14:creationId xmlns:p14="http://schemas.microsoft.com/office/powerpoint/2010/main" val="427729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flickr.com/photos/frerieke/3669071516/in/photolist-6AdX8J-8xdFiA-kN2RiV-8xaEhc-hHj9Pg-8xaEa8-djecuq-dje6Vb-dje6c5-djecb2-djecBD-djebrK-dje6Dc-dje9P1-dje5uu-dje9s8-djed68-dje8eE-djec15-djebQm-dje8Ym-kN3Aap-aE2sKH-9f7Z5R-7aF5w4-dAMG7U-dAMHP7-dAGg8X-dAGgek-7aHSeg-8FmSeC-7aJSK9-xrDrT-rnPUe4-8xdFuj-dXoRBk-kN4XfQ-kN3Dx6-kN3C6i-kN3pU4-kN3x2F-kN3uVM-kN3rrT-38fuNq-cp3v2-enrb1-7ykwiA-cWBKpG-7WU82a-dAGepp"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flickr.com/photos/robbertholf/19261357728/in/photolist-vm4uAC-vCCz9a-vm4h4W-au52Xu-a9n6MQ-vC5zf3-aevFJk-rKGeMs-cMdFmY-uFCyEU-bBkYU1-a3dyAN-vm4k5y-uLdux-bBm1kJ-bQfDVX-a3dyBq-bBm1Yf-bBkZfu-fQyP4S-2XzYem-6XcheQ-uFLXJH-8FFiEb-8iKmsj-aeyE29-au2mQk-5ptrz5-vwh6BS-vD1BVV-bQfD8D-uFBVi9-uFBWW9-uFMQNr-a21WCn-bQfFmF-e9ZXGz-ymGsT-aeyvbd-fgSKUR-Mafbg-hUpSX1-6TSSDw-gMD8xK-avp7QL-5iWYgt-aour4W-aeyuZo-6GbZDa-bBm197" TargetMode="External"/><Relationship Id="rId5" Type="http://schemas.openxmlformats.org/officeDocument/2006/relationships/hyperlink" Target="https://www.flickr.com/photos/robbertholf/"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flickr.com/photos/nsalt/2829985075/in/photolist-5j5pY8-61vPe6-5mW5Pk-fywGYb-JNBZw-jXJuit-jQcy2W-abZJZX-fQm1bg-a4Qhji-f5eACg-nwoab4-pSUNFK-dTQopH-iLdcFq-8XM3db-64GV48-95vrbU-sxYudF-4ANVCF-6BhKiP-iCTuQh-cjgcwL-b2v31D-npEfRj-dzX9NL-4NB6m4-yFGdp9-7d559B-8czCNW-8uhrCZ-5cujsB-97YAQE-p5GZoW-hTLG4w-9H7yHm-dzkKSN-8gzA2E-cjRzHh-8ukkHN-6LBK86-7yxUe2-8NLxuk-eu4Vz9-42Nyq-cjRUBS-cjRFf5-rT9hAk-fn183L-AjZcKZ"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flickr.com/photos/i5design/5414200711/in/photolist-9frcf8-oCxdTp-oCxCYt-ozr6Sz-9qDaK3-9q2kaA-8btUqk-iRGFjY-8bxbnE-h8pZq1-nqyj4G-7Mjea-h8rhJe-55wS6V-qTWWhK-RnBai-kUwbgn-55wS4V-noMW1S-kUypWK-eZStwD-eZS3Re-4Bpt5K-5ZbZTv-oAziKh-4FBpkR-nnULLr-H9ZsV-eZRXkD-nqQtWD-bgdKwa-eZSqKc-4P85a1-k47eAj-iREwYm-kUwwBR-eZS6GX-eZSLhK-55wS2z-eZSpmK-8bxbLm-f17kGj-f17EXU-Az6F7e-h8q3aP-eZSMkP-f185JA-iREDLQ-5xJiww-6mJ3K" TargetMode="External"/><Relationship Id="rId5" Type="http://schemas.openxmlformats.org/officeDocument/2006/relationships/hyperlink" Target="https://www.flickr.com/photos/i5design/"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flickr.com/photos/96909787@N06/22956695975/in/photolist-xbfqwb-xczksZ-eXdgAV-wf9BxM-wUoVf1-weZRYE-pQYkUF-4cBQnn-cQB2AC-hnvmFS-cQAYpj-cQAUF9-cQAPnj-cQANtj-cQALML-cQAKUy-cQB3EE-cQB1EA-cQB1kd-cQAZnW-cQAXq9-cQAWxy-cQAVxY-cQATLL-cQASTq-cQAS17-cQARau-cQAQfN-cQAMV3-cQAK65-cQAJd1-afspuD-7USTkr-afvcfG-rz92Ri-pfPdr1-rTsTWx-m34gn9-vuvZJz-rASPcE-6Gpv9g-rz939T-rB1Cen-rRaUtS-rEc5GS-rTokaz-ecjMqu-vd4TmM-AnXxG8-AYB4V2"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flickr.com/photos/lynnfriedman/6292671176/in/photolist-aA4zUC-nXvCfY-83zxqq-nwLjWp-6Pd2GR-6oG67K-9NCNYS-81JzpW-6Lr4tS-e2Ng4Z-ccPMKG-a3RLcK-oeHaPp-8xRmQ7-yXwV5F-8367w1-9NGYZA-9NA6cu-nXwA64-81JCL1-81FtLe-2K2koP-qz9xjN-6CkCyA-9NwACM-62Yv2h-pXMvrb-bq31mE-qC2vcZ-yiax8Z-9rvK-2Ft3vk-pUGSmE-qz8FpW-8Y9GXd-9Nxs8c-2F7Y4e-c5WafW-bqRwgf-eky17Y-9NxSCr-9NA8FD-7uXeR2-7uXcMV-9ND1jY-7ooyqT-m5pYEi-imCsj-ietpvH-8xNgWr"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flickr.com/photos/usdagov/6771445825/in/photolist-6GGSQ8-8vZRog-d94tD5-bjnqVX-wQF5XF-d94t3b-d94ueU-pcTWcR-iH98pX-7uyQH5-aa57py-928t5Z-bjnqdv-5dFFGJ-pTrSwY-zGMAtK-h7CwLD-7PN8xZ-axdPyA-xNajjM-yJ4Ya3-5zYwa5-5zUdng-5zYujf-5zYttY-aa57y9-6WdBpd-z3gwJo-eazLZ3-oAJJDS-a2dVqd-8mnp18-8UXRW4-dEYx1A-b6Nrbn-b6Nq2x-b6NPgr-oBY1xb-8s6iLw"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flickr.com/photos/urbanists/8042427309/in/photolist-dfFxrP-h6XjRK-h6YwPS-8iHxfG-9X1S7v-efMjco-9ZTSSh-a4xKTw-9X4x9W-oV6GfE-pzvEJG-pPSbdq-pzvCTN-pRXHCX-pS34am-pRJ8Hz-oV7n3u-pRHMXn-oV7ehu-pzybqy-oV7nXW-pzw87k-pzycwm-pzvhh7-pzwwXg-9UVof4-h6ZE6k-9UVktD-pzyuab-oVapqi-pS2PGE-oVaqiR-oVaxtn-pRXGCk-pRXKDF-oV74zo-pzwoxR-pzvHAd-pPRxtU-pPRwpQ-oVabvF-oV9QQD-pRXSZn-pzy7iA-pPRBos-pzw78r-oVaawM-oV6Rss-pzvf63-oV78rw"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2057400"/>
          </a:xfrm>
          <a:prstGeom prst="rect">
            <a:avLst/>
          </a:prstGeom>
          <a:solidFill>
            <a:srgbClr val="BEB2BC">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5400" dirty="0" smtClean="0"/>
              <a:t>Food Access Strategies</a:t>
            </a:r>
            <a:endParaRPr lang="en-US" sz="5400" dirty="0"/>
          </a:p>
        </p:txBody>
      </p:sp>
      <p:sp>
        <p:nvSpPr>
          <p:cNvPr id="3" name="TextBox 2"/>
          <p:cNvSpPr txBox="1"/>
          <p:nvPr/>
        </p:nvSpPr>
        <p:spPr>
          <a:xfrm>
            <a:off x="1981200" y="4572000"/>
            <a:ext cx="4572000" cy="1015663"/>
          </a:xfrm>
          <a:prstGeom prst="rect">
            <a:avLst/>
          </a:prstGeom>
          <a:noFill/>
        </p:spPr>
        <p:txBody>
          <a:bodyPr wrap="square" rtlCol="0">
            <a:spAutoFit/>
          </a:bodyPr>
          <a:lstStyle/>
          <a:p>
            <a:pPr algn="ctr"/>
            <a:r>
              <a:rPr lang="en-US" sz="2000" i="1" dirty="0" smtClean="0"/>
              <a:t>Kim Etingoff</a:t>
            </a:r>
          </a:p>
          <a:p>
            <a:pPr algn="ctr"/>
            <a:r>
              <a:rPr lang="en-US" sz="2000" i="1" dirty="0" smtClean="0"/>
              <a:t>Program Coordinator, MDPH</a:t>
            </a:r>
          </a:p>
          <a:p>
            <a:pPr algn="ctr"/>
            <a:r>
              <a:rPr lang="en-US" sz="2000" i="1" dirty="0" smtClean="0"/>
              <a:t>Kim.etingoff@state.ma.us</a:t>
            </a:r>
            <a:endParaRPr lang="en-US" sz="2000" i="1" dirty="0"/>
          </a:p>
        </p:txBody>
      </p:sp>
    </p:spTree>
    <p:extLst>
      <p:ext uri="{BB962C8B-B14F-4D97-AF65-F5344CB8AC3E}">
        <p14:creationId xmlns:p14="http://schemas.microsoft.com/office/powerpoint/2010/main" val="360777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84425" y="1633427"/>
            <a:ext cx="4400550" cy="646331"/>
          </a:xfrm>
          <a:prstGeom prst="rect">
            <a:avLst/>
          </a:prstGeom>
        </p:spPr>
        <p:txBody>
          <a:bodyPr wrap="square">
            <a:spAutoFit/>
          </a:bodyPr>
          <a:lstStyle/>
          <a:p>
            <a:r>
              <a:rPr lang="en-US" sz="3600" b="1" dirty="0"/>
              <a:t>Food </a:t>
            </a:r>
            <a:r>
              <a:rPr lang="en-US" sz="3600" b="1" dirty="0" smtClean="0"/>
              <a:t>planning efforts </a:t>
            </a:r>
            <a:endParaRPr lang="en-US" sz="3600" dirty="0"/>
          </a:p>
        </p:txBody>
      </p:sp>
      <p:sp>
        <p:nvSpPr>
          <p:cNvPr id="3" name="Rectangle 2"/>
          <p:cNvSpPr/>
          <p:nvPr/>
        </p:nvSpPr>
        <p:spPr>
          <a:xfrm>
            <a:off x="4343400" y="3243943"/>
            <a:ext cx="4267200" cy="2862322"/>
          </a:xfrm>
          <a:prstGeom prst="rect">
            <a:avLst/>
          </a:prstGeom>
        </p:spPr>
        <p:txBody>
          <a:bodyPr wrap="square">
            <a:spAutoFit/>
          </a:bodyPr>
          <a:lstStyle/>
          <a:p>
            <a:r>
              <a:rPr lang="en-US" sz="2000" dirty="0" smtClean="0"/>
              <a:t>Support efforts to include food access in municipal planning and policymaking. </a:t>
            </a:r>
          </a:p>
          <a:p>
            <a:endParaRPr lang="en-US" sz="2000" dirty="0" smtClean="0"/>
          </a:p>
          <a:p>
            <a:r>
              <a:rPr lang="en-US" sz="2000" i="1" dirty="0" smtClean="0"/>
              <a:t>Options: </a:t>
            </a:r>
            <a:r>
              <a:rPr lang="en-US" sz="2000" dirty="0" smtClean="0"/>
              <a:t>Take steps to </a:t>
            </a:r>
            <a:r>
              <a:rPr lang="en-US" sz="2000" dirty="0"/>
              <a:t>c</a:t>
            </a:r>
            <a:r>
              <a:rPr lang="en-US" sz="2000" dirty="0" smtClean="0"/>
              <a:t>onvene a local food policy council, conduct a local policy scan for relevant policies affecting food access and food systems, OR work toward a municipal food plan </a:t>
            </a:r>
            <a:endParaRPr lang="en-US" sz="2000" dirty="0"/>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1045" y="3254829"/>
            <a:ext cx="3336925" cy="2502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304800"/>
            <a:ext cx="1705916" cy="369332"/>
          </a:xfrm>
          <a:prstGeom prst="rect">
            <a:avLst/>
          </a:prstGeom>
        </p:spPr>
        <p:txBody>
          <a:bodyPr wrap="none">
            <a:spAutoFit/>
          </a:bodyPr>
          <a:lstStyle/>
          <a:p>
            <a:r>
              <a:rPr lang="en-US" i="1" dirty="0">
                <a:solidFill>
                  <a:schemeClr val="accent1">
                    <a:lumMod val="75000"/>
                  </a:schemeClr>
                </a:solidFill>
              </a:rPr>
              <a:t>Municipal policy</a:t>
            </a:r>
          </a:p>
        </p:txBody>
      </p:sp>
      <p:sp>
        <p:nvSpPr>
          <p:cNvPr id="5" name="Rectangle 4"/>
          <p:cNvSpPr/>
          <p:nvPr/>
        </p:nvSpPr>
        <p:spPr>
          <a:xfrm>
            <a:off x="581045" y="5860044"/>
            <a:ext cx="2621230" cy="246221"/>
          </a:xfrm>
          <a:prstGeom prst="rect">
            <a:avLst/>
          </a:prstGeom>
        </p:spPr>
        <p:txBody>
          <a:bodyPr wrap="none">
            <a:spAutoFit/>
          </a:bodyPr>
          <a:lstStyle/>
          <a:p>
            <a:r>
              <a:rPr lang="en-US" sz="1000" b="1" dirty="0" smtClean="0">
                <a:solidFill>
                  <a:schemeClr val="bg1">
                    <a:lumMod val="85000"/>
                  </a:schemeClr>
                </a:solidFill>
              </a:rPr>
              <a:t>“Day </a:t>
            </a:r>
            <a:r>
              <a:rPr lang="en-US" sz="1000" b="1" dirty="0">
                <a:solidFill>
                  <a:schemeClr val="bg1">
                    <a:lumMod val="85000"/>
                  </a:schemeClr>
                </a:solidFill>
              </a:rPr>
              <a:t>28.06 Happy B'day mum</a:t>
            </a:r>
            <a:r>
              <a:rPr lang="en-US" sz="1000" b="1" dirty="0" smtClean="0">
                <a:solidFill>
                  <a:schemeClr val="bg1">
                    <a:lumMod val="85000"/>
                  </a:schemeClr>
                </a:solidFill>
              </a:rPr>
              <a:t>!,” Frerleke, </a:t>
            </a:r>
            <a:r>
              <a:rPr lang="en-US" sz="1000" b="1" dirty="0" smtClean="0">
                <a:solidFill>
                  <a:schemeClr val="bg1">
                    <a:lumMod val="85000"/>
                  </a:schemeClr>
                </a:solidFill>
                <a:hlinkClick r:id="rId5"/>
              </a:rPr>
              <a:t>link</a:t>
            </a:r>
            <a:endParaRPr lang="en-US" sz="1000" dirty="0">
              <a:solidFill>
                <a:schemeClr val="bg1">
                  <a:lumMod val="85000"/>
                </a:schemeClr>
              </a:solidFill>
            </a:endParaRPr>
          </a:p>
        </p:txBody>
      </p:sp>
    </p:spTree>
    <p:extLst>
      <p:ext uri="{BB962C8B-B14F-4D97-AF65-F5344CB8AC3E}">
        <p14:creationId xmlns:p14="http://schemas.microsoft.com/office/powerpoint/2010/main" val="4295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12192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6350" y="1568524"/>
            <a:ext cx="6565900" cy="928537"/>
          </a:xfrm>
          <a:prstGeom prst="rect">
            <a:avLst/>
          </a:prstGeom>
        </p:spPr>
        <p:txBody>
          <a:bodyPr wrap="square">
            <a:spAutoFit/>
          </a:bodyPr>
          <a:lstStyle/>
          <a:p>
            <a:r>
              <a:rPr lang="en-US" sz="3600" b="1" dirty="0"/>
              <a:t>Farmers Market-friendly policies</a:t>
            </a:r>
            <a:endParaRPr lang="en-US" sz="3600" dirty="0"/>
          </a:p>
          <a:p>
            <a:r>
              <a:rPr lang="en-US" dirty="0"/>
              <a:t>	 </a:t>
            </a:r>
          </a:p>
        </p:txBody>
      </p:sp>
      <p:sp>
        <p:nvSpPr>
          <p:cNvPr id="3" name="Rectangle 2"/>
          <p:cNvSpPr/>
          <p:nvPr/>
        </p:nvSpPr>
        <p:spPr>
          <a:xfrm>
            <a:off x="4724400" y="3745718"/>
            <a:ext cx="3810000" cy="1631216"/>
          </a:xfrm>
          <a:prstGeom prst="rect">
            <a:avLst/>
          </a:prstGeom>
        </p:spPr>
        <p:txBody>
          <a:bodyPr wrap="square">
            <a:spAutoFit/>
          </a:bodyPr>
          <a:lstStyle/>
          <a:p>
            <a:r>
              <a:rPr lang="en-US" sz="2000" dirty="0" smtClean="0"/>
              <a:t>Work with municipalities to reduce permitting barriers to farmers markets, such as granting variance requests through the local Board of Health</a:t>
            </a:r>
            <a:endParaRPr lang="en-US" sz="20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728" y="3331452"/>
            <a:ext cx="3712829" cy="245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62800" y="304800"/>
            <a:ext cx="1705916" cy="369332"/>
          </a:xfrm>
          <a:prstGeom prst="rect">
            <a:avLst/>
          </a:prstGeom>
        </p:spPr>
        <p:txBody>
          <a:bodyPr wrap="none">
            <a:spAutoFit/>
          </a:bodyPr>
          <a:lstStyle/>
          <a:p>
            <a:r>
              <a:rPr lang="en-US" i="1" dirty="0">
                <a:solidFill>
                  <a:schemeClr val="accent1">
                    <a:lumMod val="75000"/>
                  </a:schemeClr>
                </a:solidFill>
              </a:rPr>
              <a:t>Municipal policy</a:t>
            </a:r>
          </a:p>
        </p:txBody>
      </p:sp>
      <p:sp>
        <p:nvSpPr>
          <p:cNvPr id="5" name="Rectangle 4"/>
          <p:cNvSpPr/>
          <p:nvPr/>
        </p:nvSpPr>
        <p:spPr>
          <a:xfrm>
            <a:off x="811385" y="5845629"/>
            <a:ext cx="4572000" cy="400110"/>
          </a:xfrm>
          <a:prstGeom prst="rect">
            <a:avLst/>
          </a:prstGeom>
        </p:spPr>
        <p:txBody>
          <a:bodyPr>
            <a:spAutoFit/>
          </a:bodyPr>
          <a:lstStyle/>
          <a:p>
            <a:r>
              <a:rPr lang="en-US" sz="1000" b="1" dirty="0" smtClean="0">
                <a:solidFill>
                  <a:schemeClr val="bg1">
                    <a:lumMod val="85000"/>
                  </a:schemeClr>
                </a:solidFill>
                <a:hlinkClick r:id="rId5" tooltip="Go to Rob Bertholf's photostream"/>
              </a:rPr>
              <a:t>“Hillcrest Farmers Market,” Rob Bertholf</a:t>
            </a:r>
            <a:r>
              <a:rPr lang="en-US" sz="1000" b="1" dirty="0" smtClean="0">
                <a:solidFill>
                  <a:schemeClr val="bg1">
                    <a:lumMod val="85000"/>
                  </a:schemeClr>
                </a:solidFill>
              </a:rPr>
              <a:t>, </a:t>
            </a:r>
            <a:r>
              <a:rPr lang="en-US" sz="1000" b="1" dirty="0" smtClean="0">
                <a:solidFill>
                  <a:schemeClr val="bg1">
                    <a:lumMod val="85000"/>
                  </a:schemeClr>
                </a:solidFill>
                <a:hlinkClick r:id="rId6"/>
              </a:rPr>
              <a:t>link</a:t>
            </a:r>
            <a:r>
              <a:rPr lang="en-US" sz="1000" dirty="0">
                <a:solidFill>
                  <a:schemeClr val="bg1">
                    <a:lumMod val="85000"/>
                  </a:schemeClr>
                </a:solidFill>
              </a:rPr>
              <a:t/>
            </a:r>
            <a:br>
              <a:rPr lang="en-US" sz="1000" dirty="0">
                <a:solidFill>
                  <a:schemeClr val="bg1">
                    <a:lumMod val="85000"/>
                  </a:schemeClr>
                </a:solidFill>
              </a:rPr>
            </a:br>
            <a:endParaRPr lang="en-US" sz="1000" dirty="0">
              <a:solidFill>
                <a:schemeClr val="bg1">
                  <a:lumMod val="85000"/>
                </a:schemeClr>
              </a:solidFill>
            </a:endParaRPr>
          </a:p>
        </p:txBody>
      </p:sp>
    </p:spTree>
    <p:extLst>
      <p:ext uri="{BB962C8B-B14F-4D97-AF65-F5344CB8AC3E}">
        <p14:creationId xmlns:p14="http://schemas.microsoft.com/office/powerpoint/2010/main" val="36484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7400" y="1633426"/>
            <a:ext cx="5054600" cy="646331"/>
          </a:xfrm>
          <a:prstGeom prst="rect">
            <a:avLst/>
          </a:prstGeom>
        </p:spPr>
        <p:txBody>
          <a:bodyPr wrap="square">
            <a:spAutoFit/>
          </a:bodyPr>
          <a:lstStyle/>
          <a:p>
            <a:r>
              <a:rPr lang="en-US" sz="3600" b="1" dirty="0"/>
              <a:t>Food distribution </a:t>
            </a:r>
            <a:r>
              <a:rPr lang="en-US" sz="3600" b="1" dirty="0" smtClean="0"/>
              <a:t>studies</a:t>
            </a:r>
            <a:endParaRPr lang="en-US" sz="3600" dirty="0"/>
          </a:p>
        </p:txBody>
      </p:sp>
      <p:sp>
        <p:nvSpPr>
          <p:cNvPr id="3" name="Rectangle 2"/>
          <p:cNvSpPr/>
          <p:nvPr/>
        </p:nvSpPr>
        <p:spPr>
          <a:xfrm>
            <a:off x="4713514" y="3721540"/>
            <a:ext cx="3744686" cy="1631216"/>
          </a:xfrm>
          <a:prstGeom prst="rect">
            <a:avLst/>
          </a:prstGeom>
        </p:spPr>
        <p:txBody>
          <a:bodyPr wrap="square">
            <a:spAutoFit/>
          </a:bodyPr>
          <a:lstStyle/>
          <a:p>
            <a:r>
              <a:rPr lang="en-US" sz="2000" dirty="0" smtClean="0"/>
              <a:t>Collect data and report on food distribution networks, either general or specific (emergency food system, large retail, corner stores, etc.)</a:t>
            </a:r>
            <a:endParaRPr lang="en-US" sz="2000"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86011" y="3126903"/>
            <a:ext cx="3587803" cy="282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72200" y="228600"/>
            <a:ext cx="2789290" cy="369332"/>
          </a:xfrm>
          <a:prstGeom prst="rect">
            <a:avLst/>
          </a:prstGeom>
        </p:spPr>
        <p:txBody>
          <a:bodyPr wrap="none">
            <a:spAutoFit/>
          </a:bodyPr>
          <a:lstStyle/>
          <a:p>
            <a:r>
              <a:rPr lang="en-US" i="1" dirty="0" smtClean="0">
                <a:solidFill>
                  <a:schemeClr val="accent1">
                    <a:lumMod val="75000"/>
                  </a:schemeClr>
                </a:solidFill>
              </a:rPr>
              <a:t>Data collection and analysis</a:t>
            </a:r>
            <a:endParaRPr lang="en-US" i="1" dirty="0">
              <a:solidFill>
                <a:schemeClr val="accent1">
                  <a:lumMod val="75000"/>
                </a:schemeClr>
              </a:solidFill>
            </a:endParaRPr>
          </a:p>
        </p:txBody>
      </p:sp>
      <p:sp>
        <p:nvSpPr>
          <p:cNvPr id="5" name="Rectangle 4"/>
          <p:cNvSpPr/>
          <p:nvPr/>
        </p:nvSpPr>
        <p:spPr>
          <a:xfrm>
            <a:off x="1078778" y="6013065"/>
            <a:ext cx="2414444" cy="246221"/>
          </a:xfrm>
          <a:prstGeom prst="rect">
            <a:avLst/>
          </a:prstGeom>
        </p:spPr>
        <p:txBody>
          <a:bodyPr wrap="none">
            <a:spAutoFit/>
          </a:bodyPr>
          <a:lstStyle/>
          <a:p>
            <a:r>
              <a:rPr lang="en-US" sz="1000" b="1" dirty="0" smtClean="0">
                <a:solidFill>
                  <a:schemeClr val="bg1">
                    <a:lumMod val="85000"/>
                  </a:schemeClr>
                </a:solidFill>
              </a:rPr>
              <a:t>“Distribution centre,” Nick Saltmarsh</a:t>
            </a:r>
            <a:r>
              <a:rPr lang="en-US" sz="1000" b="1" dirty="0" smtClean="0">
                <a:solidFill>
                  <a:schemeClr val="bg1">
                    <a:lumMod val="85000"/>
                  </a:schemeClr>
                </a:solidFill>
                <a:hlinkClick r:id="rId5"/>
              </a:rPr>
              <a:t>, link</a:t>
            </a:r>
            <a:endParaRPr lang="en-US" sz="1000" dirty="0">
              <a:solidFill>
                <a:schemeClr val="bg1">
                  <a:lumMod val="85000"/>
                </a:schemeClr>
              </a:solidFill>
            </a:endParaRPr>
          </a:p>
        </p:txBody>
      </p:sp>
    </p:spTree>
    <p:extLst>
      <p:ext uri="{BB962C8B-B14F-4D97-AF65-F5344CB8AC3E}">
        <p14:creationId xmlns:p14="http://schemas.microsoft.com/office/powerpoint/2010/main" val="174419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1430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1633427"/>
            <a:ext cx="4572000" cy="646331"/>
          </a:xfrm>
          <a:prstGeom prst="rect">
            <a:avLst/>
          </a:prstGeom>
        </p:spPr>
        <p:txBody>
          <a:bodyPr>
            <a:spAutoFit/>
          </a:bodyPr>
          <a:lstStyle/>
          <a:p>
            <a:r>
              <a:rPr lang="en-US" sz="3600" b="1" dirty="0"/>
              <a:t>Large retail </a:t>
            </a:r>
            <a:r>
              <a:rPr lang="en-US" sz="3600" b="1" dirty="0" smtClean="0"/>
              <a:t>feasibility</a:t>
            </a:r>
            <a:endParaRPr lang="en-US" sz="3600" dirty="0"/>
          </a:p>
        </p:txBody>
      </p:sp>
      <p:sp>
        <p:nvSpPr>
          <p:cNvPr id="3" name="Rectangle 2"/>
          <p:cNvSpPr/>
          <p:nvPr/>
        </p:nvSpPr>
        <p:spPr>
          <a:xfrm>
            <a:off x="4953000" y="3886199"/>
            <a:ext cx="3657600" cy="1323439"/>
          </a:xfrm>
          <a:prstGeom prst="rect">
            <a:avLst/>
          </a:prstGeom>
        </p:spPr>
        <p:txBody>
          <a:bodyPr wrap="square">
            <a:spAutoFit/>
          </a:bodyPr>
          <a:lstStyle/>
          <a:p>
            <a:r>
              <a:rPr lang="en-US" sz="2000" dirty="0" smtClean="0"/>
              <a:t>Conduct economic feasibility study of large grocery stores in neighborhoods with limited access to fresh, healthy foods. </a:t>
            </a:r>
            <a:endParaRPr lang="en-US" sz="2000"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4914" y="3251887"/>
            <a:ext cx="3886200" cy="259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72200" y="228600"/>
            <a:ext cx="2789290" cy="369332"/>
          </a:xfrm>
          <a:prstGeom prst="rect">
            <a:avLst/>
          </a:prstGeom>
        </p:spPr>
        <p:txBody>
          <a:bodyPr wrap="none">
            <a:spAutoFit/>
          </a:bodyPr>
          <a:lstStyle/>
          <a:p>
            <a:r>
              <a:rPr lang="en-US" i="1" dirty="0">
                <a:solidFill>
                  <a:schemeClr val="accent1">
                    <a:lumMod val="75000"/>
                  </a:schemeClr>
                </a:solidFill>
              </a:rPr>
              <a:t>Data collection and analysis</a:t>
            </a:r>
          </a:p>
        </p:txBody>
      </p:sp>
      <p:sp>
        <p:nvSpPr>
          <p:cNvPr id="4" name="Rectangle 3"/>
          <p:cNvSpPr/>
          <p:nvPr/>
        </p:nvSpPr>
        <p:spPr>
          <a:xfrm>
            <a:off x="805543" y="5843951"/>
            <a:ext cx="3341914" cy="707886"/>
          </a:xfrm>
          <a:prstGeom prst="rect">
            <a:avLst/>
          </a:prstGeom>
        </p:spPr>
        <p:txBody>
          <a:bodyPr wrap="square">
            <a:spAutoFit/>
          </a:bodyPr>
          <a:lstStyle/>
          <a:p>
            <a:r>
              <a:rPr lang="en-US" sz="1000" b="1" dirty="0" smtClean="0">
                <a:solidFill>
                  <a:schemeClr val="bg1">
                    <a:lumMod val="85000"/>
                  </a:schemeClr>
                </a:solidFill>
              </a:rPr>
              <a:t>“Interior </a:t>
            </a:r>
            <a:r>
              <a:rPr lang="en-US" sz="1000" b="1" dirty="0">
                <a:solidFill>
                  <a:schemeClr val="bg1">
                    <a:lumMod val="85000"/>
                  </a:schemeClr>
                </a:solidFill>
              </a:rPr>
              <a:t>Thriftway Décor | Grocery Produce Area | Interior Grocery Signage | Market Decor Design | Admiral </a:t>
            </a:r>
            <a:r>
              <a:rPr lang="en-US" sz="1000" b="1" dirty="0" smtClean="0">
                <a:solidFill>
                  <a:schemeClr val="bg1">
                    <a:lumMod val="85000"/>
                  </a:schemeClr>
                </a:solidFill>
              </a:rPr>
              <a:t>Thriftway,” </a:t>
            </a:r>
            <a:r>
              <a:rPr lang="en-US" sz="1000" b="1" dirty="0">
                <a:solidFill>
                  <a:schemeClr val="bg1">
                    <a:lumMod val="85000"/>
                  </a:schemeClr>
                </a:solidFill>
                <a:hlinkClick r:id="rId5" tooltip="Go to I-5 Design &amp; Manufacture's photostream"/>
              </a:rPr>
              <a:t>I-5 Design &amp; </a:t>
            </a:r>
            <a:r>
              <a:rPr lang="en-US" sz="1000" b="1" dirty="0" smtClean="0">
                <a:solidFill>
                  <a:schemeClr val="bg1">
                    <a:lumMod val="85000"/>
                  </a:schemeClr>
                </a:solidFill>
                <a:hlinkClick r:id="rId5" tooltip="Go to I-5 Design &amp; Manufacture's photostream"/>
              </a:rPr>
              <a:t>Manufacture</a:t>
            </a:r>
            <a:r>
              <a:rPr lang="en-US" sz="1000" b="1" dirty="0" smtClean="0">
                <a:solidFill>
                  <a:schemeClr val="bg1">
                    <a:lumMod val="85000"/>
                  </a:schemeClr>
                </a:solidFill>
              </a:rPr>
              <a:t>, </a:t>
            </a:r>
            <a:r>
              <a:rPr lang="en-US" sz="1000" b="1" dirty="0" smtClean="0">
                <a:solidFill>
                  <a:schemeClr val="bg1">
                    <a:lumMod val="85000"/>
                  </a:schemeClr>
                </a:solidFill>
                <a:hlinkClick r:id="rId6"/>
              </a:rPr>
              <a:t>link</a:t>
            </a:r>
            <a:r>
              <a:rPr lang="en-US" sz="1000" dirty="0">
                <a:solidFill>
                  <a:schemeClr val="bg1">
                    <a:lumMod val="85000"/>
                  </a:schemeClr>
                </a:solidFill>
              </a:rPr>
              <a:t/>
            </a:r>
            <a:br>
              <a:rPr lang="en-US" sz="1000" dirty="0">
                <a:solidFill>
                  <a:schemeClr val="bg1">
                    <a:lumMod val="85000"/>
                  </a:schemeClr>
                </a:solidFill>
              </a:rPr>
            </a:br>
            <a:endParaRPr lang="en-US" sz="1000" dirty="0">
              <a:solidFill>
                <a:schemeClr val="bg1">
                  <a:lumMod val="85000"/>
                </a:schemeClr>
              </a:solidFill>
            </a:endParaRPr>
          </a:p>
        </p:txBody>
      </p:sp>
    </p:spTree>
    <p:extLst>
      <p:ext uri="{BB962C8B-B14F-4D97-AF65-F5344CB8AC3E}">
        <p14:creationId xmlns:p14="http://schemas.microsoft.com/office/powerpoint/2010/main" val="136271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2954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49400" y="1785827"/>
            <a:ext cx="6019800" cy="646331"/>
          </a:xfrm>
          <a:prstGeom prst="rect">
            <a:avLst/>
          </a:prstGeom>
        </p:spPr>
        <p:txBody>
          <a:bodyPr wrap="square">
            <a:spAutoFit/>
          </a:bodyPr>
          <a:lstStyle/>
          <a:p>
            <a:r>
              <a:rPr lang="en-US" sz="3600" b="1" dirty="0"/>
              <a:t>Community food </a:t>
            </a:r>
            <a:r>
              <a:rPr lang="en-US" sz="3600" b="1" dirty="0" smtClean="0"/>
              <a:t>assessment</a:t>
            </a:r>
            <a:endParaRPr lang="en-US" sz="3600" dirty="0"/>
          </a:p>
        </p:txBody>
      </p:sp>
      <p:sp>
        <p:nvSpPr>
          <p:cNvPr id="3" name="Rectangle 2"/>
          <p:cNvSpPr/>
          <p:nvPr/>
        </p:nvSpPr>
        <p:spPr>
          <a:xfrm>
            <a:off x="4191000" y="3355032"/>
            <a:ext cx="4419600" cy="2554545"/>
          </a:xfrm>
          <a:prstGeom prst="rect">
            <a:avLst/>
          </a:prstGeom>
        </p:spPr>
        <p:txBody>
          <a:bodyPr wrap="square">
            <a:spAutoFit/>
          </a:bodyPr>
          <a:lstStyle/>
          <a:p>
            <a:r>
              <a:rPr lang="en-US" sz="2000" dirty="0" smtClean="0"/>
              <a:t>Conduct one or more steps in a community food assessment of a municipality or region.</a:t>
            </a:r>
          </a:p>
          <a:p>
            <a:endParaRPr lang="en-US" sz="2000" dirty="0" smtClean="0"/>
          </a:p>
          <a:p>
            <a:r>
              <a:rPr lang="en-US" sz="2000" i="1" dirty="0" smtClean="0"/>
              <a:t>Options:</a:t>
            </a:r>
            <a:r>
              <a:rPr lang="en-US" sz="2000" dirty="0" smtClean="0"/>
              <a:t> Implement food retail surveying, map community food assets, conduct a household food security assessment, etc.</a:t>
            </a:r>
            <a:endParaRPr lang="en-US" sz="20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882" y="3355032"/>
            <a:ext cx="3589918" cy="239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0" y="304800"/>
            <a:ext cx="2789290" cy="369332"/>
          </a:xfrm>
          <a:prstGeom prst="rect">
            <a:avLst/>
          </a:prstGeom>
        </p:spPr>
        <p:txBody>
          <a:bodyPr wrap="none">
            <a:spAutoFit/>
          </a:bodyPr>
          <a:lstStyle/>
          <a:p>
            <a:r>
              <a:rPr lang="en-US" i="1" dirty="0">
                <a:solidFill>
                  <a:schemeClr val="accent1">
                    <a:lumMod val="75000"/>
                  </a:schemeClr>
                </a:solidFill>
              </a:rPr>
              <a:t>Data collection and analysis</a:t>
            </a:r>
          </a:p>
        </p:txBody>
      </p:sp>
      <p:sp>
        <p:nvSpPr>
          <p:cNvPr id="5" name="Rectangle 4"/>
          <p:cNvSpPr/>
          <p:nvPr/>
        </p:nvSpPr>
        <p:spPr>
          <a:xfrm>
            <a:off x="524882" y="5751302"/>
            <a:ext cx="3666118" cy="400110"/>
          </a:xfrm>
          <a:prstGeom prst="rect">
            <a:avLst/>
          </a:prstGeom>
        </p:spPr>
        <p:txBody>
          <a:bodyPr wrap="square">
            <a:spAutoFit/>
          </a:bodyPr>
          <a:lstStyle/>
          <a:p>
            <a:r>
              <a:rPr lang="es-ES" sz="1000" b="1" dirty="0" smtClean="0">
                <a:solidFill>
                  <a:schemeClr val="bg1">
                    <a:lumMod val="85000"/>
                  </a:schemeClr>
                </a:solidFill>
              </a:rPr>
              <a:t>“Taller </a:t>
            </a:r>
            <a:r>
              <a:rPr lang="es-ES" sz="1000" b="1" dirty="0">
                <a:solidFill>
                  <a:schemeClr val="bg1">
                    <a:lumMod val="85000"/>
                  </a:schemeClr>
                </a:solidFill>
              </a:rPr>
              <a:t>sobre Incidencia en México / Mexico Advocacy </a:t>
            </a:r>
            <a:r>
              <a:rPr lang="es-ES" sz="1000" b="1" dirty="0" smtClean="0">
                <a:solidFill>
                  <a:schemeClr val="bg1">
                    <a:lumMod val="85000"/>
                  </a:schemeClr>
                </a:solidFill>
              </a:rPr>
              <a:t>Workshop,” Communications International, </a:t>
            </a:r>
            <a:r>
              <a:rPr lang="es-ES" sz="1000" b="1" dirty="0" smtClean="0">
                <a:solidFill>
                  <a:schemeClr val="bg1">
                    <a:lumMod val="85000"/>
                  </a:schemeClr>
                </a:solidFill>
                <a:hlinkClick r:id="rId5"/>
              </a:rPr>
              <a:t>link</a:t>
            </a:r>
            <a:endParaRPr lang="en-US" sz="1000" dirty="0">
              <a:solidFill>
                <a:schemeClr val="bg1">
                  <a:lumMod val="85000"/>
                </a:schemeClr>
              </a:solidFill>
            </a:endParaRPr>
          </a:p>
        </p:txBody>
      </p:sp>
    </p:spTree>
    <p:extLst>
      <p:ext uri="{BB962C8B-B14F-4D97-AF65-F5344CB8AC3E}">
        <p14:creationId xmlns:p14="http://schemas.microsoft.com/office/powerpoint/2010/main" val="55860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399"/>
            <a:ext cx="7543800" cy="5016758"/>
          </a:xfrm>
          <a:prstGeom prst="rect">
            <a:avLst/>
          </a:prstGeom>
          <a:noFill/>
        </p:spPr>
        <p:txBody>
          <a:bodyPr wrap="square" rtlCol="0">
            <a:spAutoFit/>
          </a:bodyPr>
          <a:lstStyle/>
          <a:p>
            <a:pPr algn="ctr"/>
            <a:r>
              <a:rPr lang="en-US" sz="2400" dirty="0" smtClean="0"/>
              <a:t>Food choices/experiences and nutrition and health outcomes are influenced by: </a:t>
            </a:r>
          </a:p>
          <a:p>
            <a:pPr algn="ctr"/>
            <a:endParaRPr lang="en-US" sz="2000" dirty="0" smtClean="0"/>
          </a:p>
          <a:p>
            <a:pPr marL="285750" indent="-285750" algn="ctr">
              <a:buFont typeface="Arial" panose="020B0604020202020204" pitchFamily="34" charset="0"/>
              <a:buChar char="•"/>
            </a:pPr>
            <a:r>
              <a:rPr lang="en-US" sz="2000" dirty="0" smtClean="0"/>
              <a:t>Regulatory decisions</a:t>
            </a:r>
          </a:p>
          <a:p>
            <a:pPr marL="285750" indent="-285750" algn="ctr">
              <a:buFont typeface="Arial" panose="020B0604020202020204" pitchFamily="34" charset="0"/>
              <a:buChar char="•"/>
            </a:pPr>
            <a:r>
              <a:rPr lang="en-US" sz="2000" dirty="0"/>
              <a:t>Zoning regulations</a:t>
            </a:r>
          </a:p>
          <a:p>
            <a:pPr marL="285750" indent="-285750" algn="ctr">
              <a:buFont typeface="Arial" panose="020B0604020202020204" pitchFamily="34" charset="0"/>
              <a:buChar char="•"/>
            </a:pPr>
            <a:r>
              <a:rPr lang="en-US" sz="2000" dirty="0"/>
              <a:t>Transportation </a:t>
            </a:r>
            <a:r>
              <a:rPr lang="en-US" sz="2000" dirty="0" smtClean="0"/>
              <a:t>pathways</a:t>
            </a:r>
          </a:p>
          <a:p>
            <a:pPr marL="285750" indent="-285750" algn="ctr">
              <a:buFont typeface="Arial" panose="020B0604020202020204" pitchFamily="34" charset="0"/>
              <a:buChar char="•"/>
            </a:pPr>
            <a:r>
              <a:rPr lang="en-US" sz="2000" dirty="0" smtClean="0"/>
              <a:t>Connectivity between food system steps </a:t>
            </a:r>
          </a:p>
          <a:p>
            <a:pPr marL="285750" indent="-285750" algn="ctr">
              <a:buFont typeface="Arial" panose="020B0604020202020204" pitchFamily="34" charset="0"/>
              <a:buChar char="•"/>
            </a:pPr>
            <a:r>
              <a:rPr lang="en-US" sz="2000" dirty="0" smtClean="0"/>
              <a:t>Who is making the decision</a:t>
            </a:r>
          </a:p>
          <a:p>
            <a:pPr marL="285750" indent="-285750" algn="ctr">
              <a:buFont typeface="Arial" panose="020B0604020202020204" pitchFamily="34" charset="0"/>
              <a:buChar char="•"/>
            </a:pPr>
            <a:r>
              <a:rPr lang="en-US" sz="2000" dirty="0" smtClean="0"/>
              <a:t>Etc.</a:t>
            </a:r>
          </a:p>
          <a:p>
            <a:pPr algn="ctr"/>
            <a:endParaRPr lang="en-US" sz="2000" dirty="0" smtClean="0"/>
          </a:p>
          <a:p>
            <a:pPr algn="ctr"/>
            <a:endParaRPr lang="en-US" sz="2000" dirty="0" smtClean="0"/>
          </a:p>
          <a:p>
            <a:pPr algn="ctr"/>
            <a:endParaRPr lang="en-US" sz="2000" dirty="0"/>
          </a:p>
          <a:p>
            <a:pPr algn="ctr"/>
            <a:endParaRPr lang="en-US" sz="2000" dirty="0" smtClean="0"/>
          </a:p>
          <a:p>
            <a:pPr algn="ctr"/>
            <a:endParaRPr lang="en-US" sz="2000" dirty="0"/>
          </a:p>
          <a:p>
            <a:pPr algn="ctr"/>
            <a:r>
              <a:rPr lang="en-US" sz="3200" dirty="0" smtClean="0"/>
              <a:t>Policy, systems, and environmental change</a:t>
            </a:r>
            <a:endParaRPr lang="en-US" sz="3200" dirty="0"/>
          </a:p>
        </p:txBody>
      </p:sp>
      <p:sp>
        <p:nvSpPr>
          <p:cNvPr id="3" name="Down Arrow 2"/>
          <p:cNvSpPr/>
          <p:nvPr/>
        </p:nvSpPr>
        <p:spPr>
          <a:xfrm>
            <a:off x="4297136" y="4237867"/>
            <a:ext cx="571500" cy="777121"/>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40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
            <a:ext cx="79502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9144000" cy="3733800"/>
          </a:xfrm>
          <a:prstGeom prst="rect">
            <a:avLst/>
          </a:prstGeom>
          <a:solidFill>
            <a:srgbClr val="BEB2BC">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8828" y="1807339"/>
            <a:ext cx="7206343" cy="2862322"/>
          </a:xfrm>
          <a:prstGeom prst="rect">
            <a:avLst/>
          </a:prstGeom>
          <a:noFill/>
        </p:spPr>
        <p:txBody>
          <a:bodyPr wrap="square" rtlCol="0">
            <a:spAutoFit/>
          </a:bodyPr>
          <a:lstStyle/>
          <a:p>
            <a:pPr marL="571500" indent="-571500">
              <a:lnSpc>
                <a:spcPct val="150000"/>
              </a:lnSpc>
              <a:buFont typeface="Courier New" panose="02070309020205020404" pitchFamily="49" charset="0"/>
              <a:buChar char="o"/>
            </a:pPr>
            <a:r>
              <a:rPr lang="en-US" sz="4000" b="1" dirty="0" smtClean="0">
                <a:latin typeface="Calibri" panose="020F0502020204030204" pitchFamily="34" charset="0"/>
              </a:rPr>
              <a:t>Retail Access</a:t>
            </a:r>
          </a:p>
          <a:p>
            <a:pPr marL="571500" indent="-571500">
              <a:lnSpc>
                <a:spcPct val="150000"/>
              </a:lnSpc>
              <a:buFont typeface="Courier New" panose="02070309020205020404" pitchFamily="49" charset="0"/>
              <a:buChar char="o"/>
            </a:pPr>
            <a:r>
              <a:rPr lang="en-US" sz="4000" b="1" dirty="0" smtClean="0">
                <a:latin typeface="Calibri" panose="020F0502020204030204" pitchFamily="34" charset="0"/>
              </a:rPr>
              <a:t>Municipal Policy</a:t>
            </a:r>
          </a:p>
          <a:p>
            <a:pPr marL="571500" indent="-571500">
              <a:lnSpc>
                <a:spcPct val="150000"/>
              </a:lnSpc>
              <a:buFont typeface="Courier New" panose="02070309020205020404" pitchFamily="49" charset="0"/>
              <a:buChar char="o"/>
            </a:pPr>
            <a:r>
              <a:rPr lang="en-US" sz="4000" b="1" dirty="0" smtClean="0">
                <a:latin typeface="Calibri" panose="020F0502020204030204" pitchFamily="34" charset="0"/>
              </a:rPr>
              <a:t>Data Collection and Analysis</a:t>
            </a:r>
            <a:endParaRPr lang="en-US" sz="4000" b="1" dirty="0">
              <a:latin typeface="Calibri" panose="020F0502020204030204" pitchFamily="34" charset="0"/>
            </a:endParaRPr>
          </a:p>
        </p:txBody>
      </p:sp>
    </p:spTree>
    <p:extLst>
      <p:ext uri="{BB962C8B-B14F-4D97-AF65-F5344CB8AC3E}">
        <p14:creationId xmlns:p14="http://schemas.microsoft.com/office/powerpoint/2010/main" val="17115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41"/>
          <a:stretch/>
        </p:blipFill>
        <p:spPr bwMode="auto">
          <a:xfrm>
            <a:off x="228600" y="685800"/>
            <a:ext cx="869199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0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71600"/>
            <a:ext cx="9144000" cy="1600200"/>
          </a:xfrm>
          <a:prstGeom prst="rect">
            <a:avLst/>
          </a:prstGeom>
          <a:solidFill>
            <a:srgbClr val="BEB2BC">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600200"/>
            <a:ext cx="8229600" cy="1692771"/>
          </a:xfrm>
          <a:prstGeom prst="rect">
            <a:avLst/>
          </a:prstGeom>
        </p:spPr>
        <p:txBody>
          <a:bodyPr wrap="square">
            <a:spAutoFit/>
          </a:bodyPr>
          <a:lstStyle/>
          <a:p>
            <a:pPr algn="ctr"/>
            <a:r>
              <a:rPr lang="en-US" sz="3600" b="1" dirty="0"/>
              <a:t>Supporting SNAP capabilities at corner stores and farmers </a:t>
            </a:r>
            <a:r>
              <a:rPr lang="en-US" sz="3600" b="1" dirty="0" smtClean="0"/>
              <a:t>markets</a:t>
            </a:r>
          </a:p>
          <a:p>
            <a:endParaRPr lang="en-US" sz="3200" dirty="0"/>
          </a:p>
        </p:txBody>
      </p:sp>
      <p:sp>
        <p:nvSpPr>
          <p:cNvPr id="4" name="Rectangle 3"/>
          <p:cNvSpPr/>
          <p:nvPr/>
        </p:nvSpPr>
        <p:spPr>
          <a:xfrm>
            <a:off x="3995057" y="3409890"/>
            <a:ext cx="4191000" cy="2554545"/>
          </a:xfrm>
          <a:prstGeom prst="rect">
            <a:avLst/>
          </a:prstGeom>
        </p:spPr>
        <p:txBody>
          <a:bodyPr wrap="square">
            <a:spAutoFit/>
          </a:bodyPr>
          <a:lstStyle/>
          <a:p>
            <a:r>
              <a:rPr lang="en-US" sz="2000" dirty="0" smtClean="0"/>
              <a:t>Work with small retailers to increase SNAP availability.</a:t>
            </a:r>
          </a:p>
          <a:p>
            <a:endParaRPr lang="en-US" sz="2000" dirty="0"/>
          </a:p>
          <a:p>
            <a:r>
              <a:rPr lang="en-US" sz="2000" i="1" dirty="0" smtClean="0"/>
              <a:t>Options:</a:t>
            </a:r>
            <a:r>
              <a:rPr lang="en-US" sz="2000" dirty="0"/>
              <a:t> </a:t>
            </a:r>
            <a:r>
              <a:rPr lang="en-US" sz="2000" dirty="0" smtClean="0"/>
              <a:t>Identify stores in areas of highest need, provide assistance for SNAP sign up, OR develop outreach strategy and tools including multi-lingual signage.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229" y="3610838"/>
            <a:ext cx="21526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24057" y="272534"/>
            <a:ext cx="1524000" cy="369332"/>
          </a:xfrm>
          <a:prstGeom prst="rect">
            <a:avLst/>
          </a:prstGeom>
          <a:noFill/>
        </p:spPr>
        <p:txBody>
          <a:bodyPr wrap="square" rtlCol="0">
            <a:spAutoFit/>
          </a:bodyPr>
          <a:lstStyle/>
          <a:p>
            <a:r>
              <a:rPr lang="en-US" i="1" dirty="0" smtClean="0">
                <a:solidFill>
                  <a:schemeClr val="accent1">
                    <a:lumMod val="75000"/>
                  </a:schemeClr>
                </a:solidFill>
              </a:rPr>
              <a:t>Retail access</a:t>
            </a:r>
            <a:endParaRPr lang="en-US" i="1" dirty="0">
              <a:solidFill>
                <a:schemeClr val="accent1">
                  <a:lumMod val="75000"/>
                </a:schemeClr>
              </a:solidFill>
            </a:endParaRPr>
          </a:p>
        </p:txBody>
      </p:sp>
    </p:spTree>
    <p:extLst>
      <p:ext uri="{BB962C8B-B14F-4D97-AF65-F5344CB8AC3E}">
        <p14:creationId xmlns:p14="http://schemas.microsoft.com/office/powerpoint/2010/main" val="51181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954769"/>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71700" y="1445196"/>
            <a:ext cx="4953000" cy="646331"/>
          </a:xfrm>
          <a:prstGeom prst="rect">
            <a:avLst/>
          </a:prstGeom>
        </p:spPr>
        <p:txBody>
          <a:bodyPr wrap="square">
            <a:spAutoFit/>
          </a:bodyPr>
          <a:lstStyle/>
          <a:p>
            <a:r>
              <a:rPr lang="en-US" sz="3600" b="1" dirty="0"/>
              <a:t>Corner store distribution </a:t>
            </a:r>
            <a:endParaRPr lang="en-US" sz="3600" dirty="0"/>
          </a:p>
        </p:txBody>
      </p:sp>
      <p:sp>
        <p:nvSpPr>
          <p:cNvPr id="3" name="Rectangle 2"/>
          <p:cNvSpPr/>
          <p:nvPr/>
        </p:nvSpPr>
        <p:spPr>
          <a:xfrm>
            <a:off x="4559300" y="3015343"/>
            <a:ext cx="4089400" cy="3170099"/>
          </a:xfrm>
          <a:prstGeom prst="rect">
            <a:avLst/>
          </a:prstGeom>
        </p:spPr>
        <p:txBody>
          <a:bodyPr wrap="square">
            <a:spAutoFit/>
          </a:bodyPr>
          <a:lstStyle/>
          <a:p>
            <a:r>
              <a:rPr lang="en-US" sz="2000" dirty="0" smtClean="0"/>
              <a:t>Address healthy food distribution challenges in corner stores.</a:t>
            </a:r>
          </a:p>
          <a:p>
            <a:endParaRPr lang="en-US" sz="2000" dirty="0" smtClean="0"/>
          </a:p>
          <a:p>
            <a:r>
              <a:rPr lang="en-US" sz="2000" i="1" dirty="0" smtClean="0"/>
              <a:t>Options:</a:t>
            </a:r>
            <a:r>
              <a:rPr lang="en-US" sz="2000" dirty="0" smtClean="0"/>
              <a:t> Conduct a feasibility study of working with the appropriate Regional Planning Agency to create a regional corner store association/food distribution network OR work with MAPC on current corner store association effort. </a:t>
            </a:r>
            <a:endParaRPr lang="en-US" sz="2000"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144991"/>
            <a:ext cx="3581400" cy="238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43800" y="228600"/>
            <a:ext cx="1363771" cy="369332"/>
          </a:xfrm>
          <a:prstGeom prst="rect">
            <a:avLst/>
          </a:prstGeom>
        </p:spPr>
        <p:txBody>
          <a:bodyPr wrap="none">
            <a:spAutoFit/>
          </a:bodyPr>
          <a:lstStyle/>
          <a:p>
            <a:r>
              <a:rPr lang="en-US" i="1" dirty="0">
                <a:solidFill>
                  <a:schemeClr val="accent1">
                    <a:lumMod val="75000"/>
                  </a:schemeClr>
                </a:solidFill>
              </a:rPr>
              <a:t>Retail access</a:t>
            </a:r>
          </a:p>
        </p:txBody>
      </p:sp>
      <p:sp>
        <p:nvSpPr>
          <p:cNvPr id="5" name="Rectangle 4"/>
          <p:cNvSpPr/>
          <p:nvPr/>
        </p:nvSpPr>
        <p:spPr>
          <a:xfrm>
            <a:off x="533400" y="5526760"/>
            <a:ext cx="4572000" cy="246221"/>
          </a:xfrm>
          <a:prstGeom prst="rect">
            <a:avLst/>
          </a:prstGeom>
          <a:noFill/>
        </p:spPr>
        <p:txBody>
          <a:bodyPr>
            <a:spAutoFit/>
          </a:bodyPr>
          <a:lstStyle/>
          <a:p>
            <a:r>
              <a:rPr lang="en-US" sz="1000" dirty="0" smtClean="0">
                <a:solidFill>
                  <a:schemeClr val="bg1">
                    <a:lumMod val="85000"/>
                  </a:schemeClr>
                </a:solidFill>
              </a:rPr>
              <a:t>“Corner Store Grocery produce,"</a:t>
            </a:r>
            <a:r>
              <a:rPr lang="en-US" sz="1000" dirty="0">
                <a:solidFill>
                  <a:schemeClr val="bg1">
                    <a:lumMod val="85000"/>
                  </a:schemeClr>
                </a:solidFill>
              </a:rPr>
              <a:t> Lynn Friedman, </a:t>
            </a:r>
            <a:r>
              <a:rPr lang="en-US" sz="1000" dirty="0" smtClean="0">
                <a:solidFill>
                  <a:schemeClr val="bg1">
                    <a:lumMod val="85000"/>
                  </a:schemeClr>
                </a:solidFill>
                <a:hlinkClick r:id="rId5"/>
              </a:rPr>
              <a:t>link</a:t>
            </a:r>
            <a:endParaRPr lang="en-US" sz="1000" dirty="0">
              <a:solidFill>
                <a:schemeClr val="bg1">
                  <a:lumMod val="85000"/>
                </a:schemeClr>
              </a:solidFill>
            </a:endParaRPr>
          </a:p>
        </p:txBody>
      </p:sp>
    </p:spTree>
    <p:extLst>
      <p:ext uri="{BB962C8B-B14F-4D97-AF65-F5344CB8AC3E}">
        <p14:creationId xmlns:p14="http://schemas.microsoft.com/office/powerpoint/2010/main" val="25699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1430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33286" y="1633427"/>
            <a:ext cx="6324600" cy="646331"/>
          </a:xfrm>
          <a:prstGeom prst="rect">
            <a:avLst/>
          </a:prstGeom>
        </p:spPr>
        <p:txBody>
          <a:bodyPr wrap="square">
            <a:spAutoFit/>
          </a:bodyPr>
          <a:lstStyle/>
          <a:p>
            <a:r>
              <a:rPr lang="en-US" sz="3600" b="1" dirty="0"/>
              <a:t>Food pantry nutrition </a:t>
            </a:r>
            <a:r>
              <a:rPr lang="en-US" sz="3600" b="1" dirty="0" smtClean="0"/>
              <a:t>policies</a:t>
            </a:r>
            <a:endParaRPr lang="en-US" sz="3600" dirty="0"/>
          </a:p>
        </p:txBody>
      </p:sp>
      <p:sp>
        <p:nvSpPr>
          <p:cNvPr id="3" name="Rectangle 2"/>
          <p:cNvSpPr/>
          <p:nvPr/>
        </p:nvSpPr>
        <p:spPr>
          <a:xfrm>
            <a:off x="4078228" y="3598238"/>
            <a:ext cx="4114800" cy="2246769"/>
          </a:xfrm>
          <a:prstGeom prst="rect">
            <a:avLst/>
          </a:prstGeom>
        </p:spPr>
        <p:txBody>
          <a:bodyPr wrap="square">
            <a:spAutoFit/>
          </a:bodyPr>
          <a:lstStyle/>
          <a:p>
            <a:r>
              <a:rPr lang="en-US" sz="2000" dirty="0" smtClean="0"/>
              <a:t>Support efforts to introduce more nutritious food at local food pantries.</a:t>
            </a:r>
          </a:p>
          <a:p>
            <a:endParaRPr lang="en-US" sz="2000" dirty="0" smtClean="0"/>
          </a:p>
          <a:p>
            <a:r>
              <a:rPr lang="en-US" sz="2000" i="1" dirty="0" smtClean="0"/>
              <a:t>Options:</a:t>
            </a:r>
            <a:r>
              <a:rPr lang="en-US" sz="2000" dirty="0" smtClean="0"/>
              <a:t> Determine state of nutrition policies at local food pantries and introduce new policies OR support operationalizing of existing policies</a:t>
            </a:r>
            <a:endParaRPr lang="en-US" sz="20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4143" y="2994116"/>
            <a:ext cx="2382187" cy="320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43800" y="304800"/>
            <a:ext cx="1363771" cy="369332"/>
          </a:xfrm>
          <a:prstGeom prst="rect">
            <a:avLst/>
          </a:prstGeom>
        </p:spPr>
        <p:txBody>
          <a:bodyPr wrap="none">
            <a:spAutoFit/>
          </a:bodyPr>
          <a:lstStyle/>
          <a:p>
            <a:r>
              <a:rPr lang="en-US" i="1" dirty="0">
                <a:solidFill>
                  <a:schemeClr val="accent1">
                    <a:lumMod val="75000"/>
                  </a:schemeClr>
                </a:solidFill>
              </a:rPr>
              <a:t>Retail access</a:t>
            </a:r>
          </a:p>
        </p:txBody>
      </p:sp>
      <p:sp>
        <p:nvSpPr>
          <p:cNvPr id="5" name="Rectangle 4"/>
          <p:cNvSpPr/>
          <p:nvPr/>
        </p:nvSpPr>
        <p:spPr>
          <a:xfrm>
            <a:off x="1034143" y="6197057"/>
            <a:ext cx="2209259" cy="246221"/>
          </a:xfrm>
          <a:prstGeom prst="rect">
            <a:avLst/>
          </a:prstGeom>
        </p:spPr>
        <p:txBody>
          <a:bodyPr wrap="none">
            <a:spAutoFit/>
          </a:bodyPr>
          <a:lstStyle/>
          <a:p>
            <a:r>
              <a:rPr lang="en-US" sz="1000" b="1" dirty="0" smtClean="0">
                <a:solidFill>
                  <a:schemeClr val="bg1">
                    <a:lumMod val="85000"/>
                  </a:schemeClr>
                </a:solidFill>
              </a:rPr>
              <a:t>“20111031-FNS-LSC-0396,” USDA, </a:t>
            </a:r>
            <a:r>
              <a:rPr lang="en-US" sz="1000" b="1" dirty="0" smtClean="0">
                <a:solidFill>
                  <a:schemeClr val="bg1">
                    <a:lumMod val="85000"/>
                  </a:schemeClr>
                </a:solidFill>
                <a:hlinkClick r:id="rId5"/>
              </a:rPr>
              <a:t>link</a:t>
            </a:r>
            <a:endParaRPr lang="en-US" sz="1000" dirty="0">
              <a:solidFill>
                <a:schemeClr val="bg1">
                  <a:lumMod val="85000"/>
                </a:schemeClr>
              </a:solidFill>
            </a:endParaRPr>
          </a:p>
        </p:txBody>
      </p:sp>
    </p:spTree>
    <p:extLst>
      <p:ext uri="{BB962C8B-B14F-4D97-AF65-F5344CB8AC3E}">
        <p14:creationId xmlns:p14="http://schemas.microsoft.com/office/powerpoint/2010/main" val="60715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694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23786" y="1596485"/>
            <a:ext cx="5943600" cy="923330"/>
          </a:xfrm>
          <a:prstGeom prst="rect">
            <a:avLst/>
          </a:prstGeom>
        </p:spPr>
        <p:txBody>
          <a:bodyPr wrap="square">
            <a:spAutoFit/>
          </a:bodyPr>
          <a:lstStyle/>
          <a:p>
            <a:r>
              <a:rPr lang="en-US" sz="3600" b="1" dirty="0"/>
              <a:t>Urban agriculture ordinances</a:t>
            </a:r>
            <a:endParaRPr lang="en-US" sz="3600" dirty="0"/>
          </a:p>
          <a:p>
            <a:r>
              <a:rPr lang="en-US" dirty="0"/>
              <a:t>	</a:t>
            </a:r>
          </a:p>
        </p:txBody>
      </p:sp>
      <p:sp>
        <p:nvSpPr>
          <p:cNvPr id="3" name="Rectangle 2"/>
          <p:cNvSpPr/>
          <p:nvPr/>
        </p:nvSpPr>
        <p:spPr>
          <a:xfrm>
            <a:off x="4800600" y="3482766"/>
            <a:ext cx="3810000" cy="2246769"/>
          </a:xfrm>
          <a:prstGeom prst="rect">
            <a:avLst/>
          </a:prstGeom>
        </p:spPr>
        <p:txBody>
          <a:bodyPr wrap="square">
            <a:spAutoFit/>
          </a:bodyPr>
          <a:lstStyle/>
          <a:p>
            <a:r>
              <a:rPr lang="en-US" sz="2000" dirty="0" smtClean="0"/>
              <a:t>Move municipalities toward adoption of urban agriculture policies.	</a:t>
            </a:r>
          </a:p>
          <a:p>
            <a:endParaRPr lang="en-US" sz="2000" dirty="0" smtClean="0"/>
          </a:p>
          <a:p>
            <a:r>
              <a:rPr lang="en-US" sz="2000" i="1" dirty="0" smtClean="0"/>
              <a:t>Options:</a:t>
            </a:r>
            <a:r>
              <a:rPr lang="en-US" sz="2000" dirty="0" smtClean="0"/>
              <a:t> Conduct feasibility study of an urban agriculture ordinance OR develop ordinance language</a:t>
            </a:r>
            <a:endParaRPr lang="en-US" sz="2000"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9044" y="3268164"/>
            <a:ext cx="3680555" cy="246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86600" y="304800"/>
            <a:ext cx="1705916" cy="369332"/>
          </a:xfrm>
          <a:prstGeom prst="rect">
            <a:avLst/>
          </a:prstGeom>
        </p:spPr>
        <p:txBody>
          <a:bodyPr wrap="none">
            <a:spAutoFit/>
          </a:bodyPr>
          <a:lstStyle/>
          <a:p>
            <a:r>
              <a:rPr lang="en-US" i="1" dirty="0" smtClean="0">
                <a:solidFill>
                  <a:schemeClr val="accent1">
                    <a:lumMod val="75000"/>
                  </a:schemeClr>
                </a:solidFill>
              </a:rPr>
              <a:t>Municipal policy</a:t>
            </a:r>
            <a:endParaRPr lang="en-US" i="1" dirty="0">
              <a:solidFill>
                <a:schemeClr val="accent1">
                  <a:lumMod val="75000"/>
                </a:schemeClr>
              </a:solidFill>
            </a:endParaRPr>
          </a:p>
        </p:txBody>
      </p:sp>
      <p:sp>
        <p:nvSpPr>
          <p:cNvPr id="5" name="Rectangle 4"/>
          <p:cNvSpPr/>
          <p:nvPr/>
        </p:nvSpPr>
        <p:spPr>
          <a:xfrm>
            <a:off x="739045" y="5729535"/>
            <a:ext cx="2375971" cy="246221"/>
          </a:xfrm>
          <a:prstGeom prst="rect">
            <a:avLst/>
          </a:prstGeom>
        </p:spPr>
        <p:txBody>
          <a:bodyPr wrap="none">
            <a:spAutoFit/>
          </a:bodyPr>
          <a:lstStyle/>
          <a:p>
            <a:r>
              <a:rPr lang="en-US" sz="1000" b="1" dirty="0" smtClean="0">
                <a:solidFill>
                  <a:schemeClr val="bg1">
                    <a:lumMod val="85000"/>
                  </a:schemeClr>
                </a:solidFill>
              </a:rPr>
              <a:t>“Tenderloin </a:t>
            </a:r>
            <a:r>
              <a:rPr lang="en-US" sz="1000" b="1" dirty="0">
                <a:solidFill>
                  <a:schemeClr val="bg1">
                    <a:lumMod val="85000"/>
                  </a:schemeClr>
                </a:solidFill>
              </a:rPr>
              <a:t>People's </a:t>
            </a:r>
            <a:r>
              <a:rPr lang="en-US" sz="1000" b="1" dirty="0" smtClean="0">
                <a:solidFill>
                  <a:schemeClr val="bg1">
                    <a:lumMod val="85000"/>
                  </a:schemeClr>
                </a:solidFill>
              </a:rPr>
              <a:t>Garden,” SPUR, </a:t>
            </a:r>
            <a:r>
              <a:rPr lang="en-US" sz="1000" b="1" dirty="0" smtClean="0">
                <a:solidFill>
                  <a:schemeClr val="bg1">
                    <a:lumMod val="85000"/>
                  </a:schemeClr>
                </a:solidFill>
                <a:hlinkClick r:id="rId5"/>
              </a:rPr>
              <a:t>link</a:t>
            </a:r>
            <a:endParaRPr lang="en-US" sz="1000" dirty="0">
              <a:solidFill>
                <a:schemeClr val="bg1">
                  <a:lumMod val="85000"/>
                </a:schemeClr>
              </a:solidFill>
            </a:endParaRPr>
          </a:p>
        </p:txBody>
      </p:sp>
    </p:spTree>
    <p:extLst>
      <p:ext uri="{BB962C8B-B14F-4D97-AF65-F5344CB8AC3E}">
        <p14:creationId xmlns:p14="http://schemas.microsoft.com/office/powerpoint/2010/main" val="172270609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D8D8D8"/>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1343</Words>
  <Application>Microsoft Office PowerPoint</Application>
  <PresentationFormat>On-screen Show (4:3)</PresentationFormat>
  <Paragraphs>108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Courier New</vt:lpstr>
      <vt:lpstr>Office Theme</vt:lpstr>
      <vt:lpstr>Food Access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Access Strategies</dc:title>
  <dc:creator>Etingoff, Kim (DPH)</dc:creator>
  <cp:lastModifiedBy>Marcia Benes</cp:lastModifiedBy>
  <cp:revision>27</cp:revision>
  <dcterms:created xsi:type="dcterms:W3CDTF">2015-12-01T14:38:21Z</dcterms:created>
  <dcterms:modified xsi:type="dcterms:W3CDTF">2015-12-17T19:18:41Z</dcterms:modified>
</cp:coreProperties>
</file>